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0"/>
  </p:notesMasterIdLst>
  <p:sldIdLst>
    <p:sldId id="256" r:id="rId2"/>
    <p:sldId id="259" r:id="rId3"/>
    <p:sldId id="265" r:id="rId4"/>
    <p:sldId id="326" r:id="rId5"/>
    <p:sldId id="324" r:id="rId6"/>
    <p:sldId id="261" r:id="rId7"/>
    <p:sldId id="323" r:id="rId8"/>
    <p:sldId id="325" r:id="rId9"/>
    <p:sldId id="299" r:id="rId10"/>
    <p:sldId id="309" r:id="rId11"/>
    <p:sldId id="298" r:id="rId12"/>
    <p:sldId id="313" r:id="rId13"/>
    <p:sldId id="304" r:id="rId14"/>
    <p:sldId id="316" r:id="rId15"/>
    <p:sldId id="300" r:id="rId16"/>
    <p:sldId id="310" r:id="rId17"/>
    <p:sldId id="301" r:id="rId18"/>
    <p:sldId id="311" r:id="rId19"/>
    <p:sldId id="302" r:id="rId20"/>
    <p:sldId id="312" r:id="rId21"/>
    <p:sldId id="297" r:id="rId22"/>
    <p:sldId id="314" r:id="rId23"/>
    <p:sldId id="303" r:id="rId24"/>
    <p:sldId id="315" r:id="rId25"/>
    <p:sldId id="327" r:id="rId26"/>
    <p:sldId id="318" r:id="rId27"/>
    <p:sldId id="321" r:id="rId28"/>
    <p:sldId id="322" r:id="rId29"/>
  </p:sldIdLst>
  <p:sldSz cx="9144000" cy="5143500" type="screen16x9"/>
  <p:notesSz cx="6858000" cy="9144000"/>
  <p:embeddedFontLst>
    <p:embeddedFont>
      <p:font typeface="Be Vietnam Pro Black" panose="020B0604020202020204" charset="0"/>
      <p:bold r:id="rId31"/>
      <p:boldItalic r:id="rId32"/>
    </p:embeddedFont>
    <p:embeddedFont>
      <p:font typeface="Inter" panose="020B0604020202020204" charset="0"/>
      <p:regular r:id="rId33"/>
      <p:bold r:id="rId34"/>
    </p:embeddedFont>
    <p:embeddedFont>
      <p:font typeface="Raleway"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484"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66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A398CC8-0D5A-4993-8085-75F151F77375}">
  <a:tblStyle styleId="{7A398CC8-0D5A-4993-8085-75F151F7737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4" d="100"/>
          <a:sy n="74" d="100"/>
        </p:scale>
        <p:origin x="988" y="52"/>
      </p:cViewPr>
      <p:guideLst>
        <p:guide orient="horz" pos="1484"/>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g12126a3bec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7" name="Google Shape;1477;g12126a3bec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8"/>
        <p:cNvGrpSpPr/>
        <p:nvPr/>
      </p:nvGrpSpPr>
      <p:grpSpPr>
        <a:xfrm>
          <a:off x="0" y="0"/>
          <a:ext cx="0" cy="0"/>
          <a:chOff x="0" y="0"/>
          <a:chExt cx="0" cy="0"/>
        </a:xfrm>
      </p:grpSpPr>
      <p:sp>
        <p:nvSpPr>
          <p:cNvPr id="1549" name="Google Shape;1549;g12126a3bec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0" name="Google Shape;1550;g12126a3bec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b611eaca6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b611eaca6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30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b611eaca6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b611eaca6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b611eaca6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b611eaca6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785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14922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2b611eaca6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2b611eaca6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1263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7800" y="1031363"/>
            <a:ext cx="7748400" cy="19575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543100" y="3093038"/>
            <a:ext cx="4057800" cy="409500"/>
          </a:xfrm>
          <a:prstGeom prst="rect">
            <a:avLst/>
          </a:prstGeom>
          <a:solidFill>
            <a:schemeClr val="dk1"/>
          </a:solid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748978" y="-5"/>
            <a:ext cx="1395033" cy="605506"/>
            <a:chOff x="3468800" y="239525"/>
            <a:chExt cx="843175" cy="365975"/>
          </a:xfrm>
        </p:grpSpPr>
        <p:sp>
          <p:nvSpPr>
            <p:cNvPr id="12" name="Google Shape;12;p2"/>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54" y="26"/>
            <a:ext cx="535010" cy="535010"/>
            <a:chOff x="5807050" y="884950"/>
            <a:chExt cx="343550" cy="343550"/>
          </a:xfrm>
        </p:grpSpPr>
        <p:sp>
          <p:nvSpPr>
            <p:cNvPr id="31" name="Google Shape;31;p2"/>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5400000">
            <a:off x="8251178" y="1206041"/>
            <a:ext cx="1067170" cy="206374"/>
            <a:chOff x="5589725" y="3057300"/>
            <a:chExt cx="352900" cy="68250"/>
          </a:xfrm>
        </p:grpSpPr>
        <p:sp>
          <p:nvSpPr>
            <p:cNvPr id="41" name="Google Shape;41;p2"/>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2"/>
          <p:cNvGrpSpPr/>
          <p:nvPr/>
        </p:nvGrpSpPr>
        <p:grpSpPr>
          <a:xfrm rot="-5400000">
            <a:off x="-183947" y="3568991"/>
            <a:ext cx="1067170" cy="206374"/>
            <a:chOff x="5589725" y="3057300"/>
            <a:chExt cx="352900" cy="68250"/>
          </a:xfrm>
        </p:grpSpPr>
        <p:sp>
          <p:nvSpPr>
            <p:cNvPr id="54" name="Google Shape;54;p2"/>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2"/>
          <p:cNvSpPr/>
          <p:nvPr/>
        </p:nvSpPr>
        <p:spPr>
          <a:xfrm>
            <a:off x="0"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67" name="Google Shape;67;p2"/>
          <p:cNvGrpSpPr/>
          <p:nvPr/>
        </p:nvGrpSpPr>
        <p:grpSpPr>
          <a:xfrm rot="5400000">
            <a:off x="4489025" y="4416997"/>
            <a:ext cx="165950" cy="858016"/>
            <a:chOff x="1349300" y="3328375"/>
            <a:chExt cx="68250" cy="352875"/>
          </a:xfrm>
        </p:grpSpPr>
        <p:sp>
          <p:nvSpPr>
            <p:cNvPr id="68" name="Google Shape;68;p2"/>
            <p:cNvSpPr/>
            <p:nvPr/>
          </p:nvSpPr>
          <p:spPr>
            <a:xfrm>
              <a:off x="1349300" y="36653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63"/>
                  </a:lnTo>
                  <a:lnTo>
                    <a:pt x="0" y="319"/>
                  </a:lnTo>
                  <a:lnTo>
                    <a:pt x="0" y="394"/>
                  </a:lnTo>
                  <a:lnTo>
                    <a:pt x="19" y="450"/>
                  </a:lnTo>
                  <a:lnTo>
                    <a:pt x="56" y="506"/>
                  </a:lnTo>
                  <a:lnTo>
                    <a:pt x="94" y="543"/>
                  </a:lnTo>
                  <a:lnTo>
                    <a:pt x="150" y="581"/>
                  </a:lnTo>
                  <a:lnTo>
                    <a:pt x="206" y="618"/>
                  </a:lnTo>
                  <a:lnTo>
                    <a:pt x="262" y="637"/>
                  </a:lnTo>
                  <a:lnTo>
                    <a:pt x="393" y="637"/>
                  </a:lnTo>
                  <a:lnTo>
                    <a:pt x="449" y="618"/>
                  </a:lnTo>
                  <a:lnTo>
                    <a:pt x="505" y="581"/>
                  </a:lnTo>
                  <a:lnTo>
                    <a:pt x="542" y="543"/>
                  </a:lnTo>
                  <a:lnTo>
                    <a:pt x="580" y="506"/>
                  </a:lnTo>
                  <a:lnTo>
                    <a:pt x="617" y="450"/>
                  </a:lnTo>
                  <a:lnTo>
                    <a:pt x="636" y="394"/>
                  </a:lnTo>
                  <a:lnTo>
                    <a:pt x="636" y="319"/>
                  </a:lnTo>
                  <a:lnTo>
                    <a:pt x="636" y="263"/>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349300" y="35980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44"/>
                  </a:lnTo>
                  <a:lnTo>
                    <a:pt x="0" y="319"/>
                  </a:lnTo>
                  <a:lnTo>
                    <a:pt x="0" y="375"/>
                  </a:lnTo>
                  <a:lnTo>
                    <a:pt x="19" y="450"/>
                  </a:lnTo>
                  <a:lnTo>
                    <a:pt x="56" y="487"/>
                  </a:lnTo>
                  <a:lnTo>
                    <a:pt x="94" y="543"/>
                  </a:lnTo>
                  <a:lnTo>
                    <a:pt x="150" y="580"/>
                  </a:lnTo>
                  <a:lnTo>
                    <a:pt x="206" y="618"/>
                  </a:lnTo>
                  <a:lnTo>
                    <a:pt x="262" y="637"/>
                  </a:lnTo>
                  <a:lnTo>
                    <a:pt x="393" y="637"/>
                  </a:lnTo>
                  <a:lnTo>
                    <a:pt x="449" y="618"/>
                  </a:lnTo>
                  <a:lnTo>
                    <a:pt x="505" y="580"/>
                  </a:lnTo>
                  <a:lnTo>
                    <a:pt x="542" y="543"/>
                  </a:lnTo>
                  <a:lnTo>
                    <a:pt x="580" y="487"/>
                  </a:lnTo>
                  <a:lnTo>
                    <a:pt x="617" y="450"/>
                  </a:lnTo>
                  <a:lnTo>
                    <a:pt x="636" y="375"/>
                  </a:lnTo>
                  <a:lnTo>
                    <a:pt x="636" y="319"/>
                  </a:lnTo>
                  <a:lnTo>
                    <a:pt x="636" y="244"/>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349300" y="35307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44"/>
                  </a:lnTo>
                  <a:lnTo>
                    <a:pt x="0" y="319"/>
                  </a:lnTo>
                  <a:lnTo>
                    <a:pt x="0" y="375"/>
                  </a:lnTo>
                  <a:lnTo>
                    <a:pt x="19" y="431"/>
                  </a:lnTo>
                  <a:lnTo>
                    <a:pt x="56" y="487"/>
                  </a:lnTo>
                  <a:lnTo>
                    <a:pt x="94" y="543"/>
                  </a:lnTo>
                  <a:lnTo>
                    <a:pt x="150" y="580"/>
                  </a:lnTo>
                  <a:lnTo>
                    <a:pt x="206" y="618"/>
                  </a:lnTo>
                  <a:lnTo>
                    <a:pt x="262" y="636"/>
                  </a:lnTo>
                  <a:lnTo>
                    <a:pt x="393" y="636"/>
                  </a:lnTo>
                  <a:lnTo>
                    <a:pt x="449" y="618"/>
                  </a:lnTo>
                  <a:lnTo>
                    <a:pt x="505" y="580"/>
                  </a:lnTo>
                  <a:lnTo>
                    <a:pt x="542" y="543"/>
                  </a:lnTo>
                  <a:lnTo>
                    <a:pt x="580" y="487"/>
                  </a:lnTo>
                  <a:lnTo>
                    <a:pt x="617" y="431"/>
                  </a:lnTo>
                  <a:lnTo>
                    <a:pt x="636" y="375"/>
                  </a:lnTo>
                  <a:lnTo>
                    <a:pt x="636" y="319"/>
                  </a:lnTo>
                  <a:lnTo>
                    <a:pt x="636" y="244"/>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349300" y="3462975"/>
              <a:ext cx="15900" cy="16375"/>
            </a:xfrm>
            <a:custGeom>
              <a:avLst/>
              <a:gdLst/>
              <a:ahLst/>
              <a:cxnLst/>
              <a:rect l="l" t="t" r="r" b="b"/>
              <a:pathLst>
                <a:path w="636" h="655" extrusionOk="0">
                  <a:moveTo>
                    <a:pt x="318" y="0"/>
                  </a:moveTo>
                  <a:lnTo>
                    <a:pt x="262" y="19"/>
                  </a:lnTo>
                  <a:lnTo>
                    <a:pt x="206" y="38"/>
                  </a:lnTo>
                  <a:lnTo>
                    <a:pt x="150" y="56"/>
                  </a:lnTo>
                  <a:lnTo>
                    <a:pt x="94" y="94"/>
                  </a:lnTo>
                  <a:lnTo>
                    <a:pt x="56" y="150"/>
                  </a:lnTo>
                  <a:lnTo>
                    <a:pt x="19" y="206"/>
                  </a:lnTo>
                  <a:lnTo>
                    <a:pt x="0" y="262"/>
                  </a:lnTo>
                  <a:lnTo>
                    <a:pt x="0" y="337"/>
                  </a:lnTo>
                  <a:lnTo>
                    <a:pt x="0" y="393"/>
                  </a:lnTo>
                  <a:lnTo>
                    <a:pt x="19" y="449"/>
                  </a:lnTo>
                  <a:lnTo>
                    <a:pt x="56" y="505"/>
                  </a:lnTo>
                  <a:lnTo>
                    <a:pt x="94" y="561"/>
                  </a:lnTo>
                  <a:lnTo>
                    <a:pt x="150" y="598"/>
                  </a:lnTo>
                  <a:lnTo>
                    <a:pt x="206" y="617"/>
                  </a:lnTo>
                  <a:lnTo>
                    <a:pt x="262" y="636"/>
                  </a:lnTo>
                  <a:lnTo>
                    <a:pt x="318" y="654"/>
                  </a:lnTo>
                  <a:lnTo>
                    <a:pt x="393" y="636"/>
                  </a:lnTo>
                  <a:lnTo>
                    <a:pt x="449" y="617"/>
                  </a:lnTo>
                  <a:lnTo>
                    <a:pt x="505" y="598"/>
                  </a:lnTo>
                  <a:lnTo>
                    <a:pt x="542" y="561"/>
                  </a:lnTo>
                  <a:lnTo>
                    <a:pt x="580" y="505"/>
                  </a:lnTo>
                  <a:lnTo>
                    <a:pt x="617" y="449"/>
                  </a:lnTo>
                  <a:lnTo>
                    <a:pt x="636" y="393"/>
                  </a:lnTo>
                  <a:lnTo>
                    <a:pt x="636" y="337"/>
                  </a:lnTo>
                  <a:lnTo>
                    <a:pt x="636" y="262"/>
                  </a:lnTo>
                  <a:lnTo>
                    <a:pt x="617" y="206"/>
                  </a:lnTo>
                  <a:lnTo>
                    <a:pt x="580" y="150"/>
                  </a:lnTo>
                  <a:lnTo>
                    <a:pt x="542" y="94"/>
                  </a:lnTo>
                  <a:lnTo>
                    <a:pt x="505" y="56"/>
                  </a:lnTo>
                  <a:lnTo>
                    <a:pt x="449" y="38"/>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349300" y="3395675"/>
              <a:ext cx="15900" cy="16375"/>
            </a:xfrm>
            <a:custGeom>
              <a:avLst/>
              <a:gdLst/>
              <a:ahLst/>
              <a:cxnLst/>
              <a:rect l="l" t="t" r="r" b="b"/>
              <a:pathLst>
                <a:path w="636" h="655" extrusionOk="0">
                  <a:moveTo>
                    <a:pt x="318" y="0"/>
                  </a:moveTo>
                  <a:lnTo>
                    <a:pt x="262" y="19"/>
                  </a:lnTo>
                  <a:lnTo>
                    <a:pt x="206" y="37"/>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206" y="617"/>
                  </a:lnTo>
                  <a:lnTo>
                    <a:pt x="262" y="636"/>
                  </a:lnTo>
                  <a:lnTo>
                    <a:pt x="318" y="654"/>
                  </a:lnTo>
                  <a:lnTo>
                    <a:pt x="393" y="636"/>
                  </a:lnTo>
                  <a:lnTo>
                    <a:pt x="449" y="617"/>
                  </a:lnTo>
                  <a:lnTo>
                    <a:pt x="505" y="598"/>
                  </a:lnTo>
                  <a:lnTo>
                    <a:pt x="542" y="561"/>
                  </a:lnTo>
                  <a:lnTo>
                    <a:pt x="580" y="505"/>
                  </a:lnTo>
                  <a:lnTo>
                    <a:pt x="617" y="449"/>
                  </a:lnTo>
                  <a:lnTo>
                    <a:pt x="636" y="393"/>
                  </a:lnTo>
                  <a:lnTo>
                    <a:pt x="636" y="318"/>
                  </a:lnTo>
                  <a:lnTo>
                    <a:pt x="636" y="262"/>
                  </a:lnTo>
                  <a:lnTo>
                    <a:pt x="617" y="206"/>
                  </a:lnTo>
                  <a:lnTo>
                    <a:pt x="580" y="150"/>
                  </a:lnTo>
                  <a:lnTo>
                    <a:pt x="542" y="94"/>
                  </a:lnTo>
                  <a:lnTo>
                    <a:pt x="505" y="56"/>
                  </a:lnTo>
                  <a:lnTo>
                    <a:pt x="449" y="37"/>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349300" y="3328375"/>
              <a:ext cx="15900" cy="15900"/>
            </a:xfrm>
            <a:custGeom>
              <a:avLst/>
              <a:gdLst/>
              <a:ahLst/>
              <a:cxnLst/>
              <a:rect l="l" t="t" r="r" b="b"/>
              <a:pathLst>
                <a:path w="636" h="636" extrusionOk="0">
                  <a:moveTo>
                    <a:pt x="318" y="0"/>
                  </a:moveTo>
                  <a:lnTo>
                    <a:pt x="262" y="19"/>
                  </a:lnTo>
                  <a:lnTo>
                    <a:pt x="206" y="37"/>
                  </a:lnTo>
                  <a:lnTo>
                    <a:pt x="150" y="56"/>
                  </a:lnTo>
                  <a:lnTo>
                    <a:pt x="94" y="93"/>
                  </a:lnTo>
                  <a:lnTo>
                    <a:pt x="56" y="150"/>
                  </a:lnTo>
                  <a:lnTo>
                    <a:pt x="19" y="206"/>
                  </a:lnTo>
                  <a:lnTo>
                    <a:pt x="0" y="262"/>
                  </a:lnTo>
                  <a:lnTo>
                    <a:pt x="0" y="318"/>
                  </a:lnTo>
                  <a:lnTo>
                    <a:pt x="0" y="393"/>
                  </a:lnTo>
                  <a:lnTo>
                    <a:pt x="19" y="449"/>
                  </a:lnTo>
                  <a:lnTo>
                    <a:pt x="56" y="505"/>
                  </a:lnTo>
                  <a:lnTo>
                    <a:pt x="94" y="542"/>
                  </a:lnTo>
                  <a:lnTo>
                    <a:pt x="150" y="598"/>
                  </a:lnTo>
                  <a:lnTo>
                    <a:pt x="206" y="617"/>
                  </a:lnTo>
                  <a:lnTo>
                    <a:pt x="262" y="636"/>
                  </a:lnTo>
                  <a:lnTo>
                    <a:pt x="393" y="636"/>
                  </a:lnTo>
                  <a:lnTo>
                    <a:pt x="449" y="617"/>
                  </a:lnTo>
                  <a:lnTo>
                    <a:pt x="505" y="598"/>
                  </a:lnTo>
                  <a:lnTo>
                    <a:pt x="542" y="542"/>
                  </a:lnTo>
                  <a:lnTo>
                    <a:pt x="580" y="505"/>
                  </a:lnTo>
                  <a:lnTo>
                    <a:pt x="617" y="449"/>
                  </a:lnTo>
                  <a:lnTo>
                    <a:pt x="636" y="393"/>
                  </a:lnTo>
                  <a:lnTo>
                    <a:pt x="636" y="318"/>
                  </a:lnTo>
                  <a:lnTo>
                    <a:pt x="636" y="262"/>
                  </a:lnTo>
                  <a:lnTo>
                    <a:pt x="617" y="206"/>
                  </a:lnTo>
                  <a:lnTo>
                    <a:pt x="580" y="150"/>
                  </a:lnTo>
                  <a:lnTo>
                    <a:pt x="542" y="93"/>
                  </a:lnTo>
                  <a:lnTo>
                    <a:pt x="505" y="56"/>
                  </a:lnTo>
                  <a:lnTo>
                    <a:pt x="449" y="37"/>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401175" y="36653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63"/>
                  </a:lnTo>
                  <a:lnTo>
                    <a:pt x="0" y="319"/>
                  </a:lnTo>
                  <a:lnTo>
                    <a:pt x="19" y="394"/>
                  </a:lnTo>
                  <a:lnTo>
                    <a:pt x="38" y="450"/>
                  </a:lnTo>
                  <a:lnTo>
                    <a:pt x="56" y="506"/>
                  </a:lnTo>
                  <a:lnTo>
                    <a:pt x="94" y="543"/>
                  </a:lnTo>
                  <a:lnTo>
                    <a:pt x="150" y="581"/>
                  </a:lnTo>
                  <a:lnTo>
                    <a:pt x="206" y="618"/>
                  </a:lnTo>
                  <a:lnTo>
                    <a:pt x="262" y="637"/>
                  </a:lnTo>
                  <a:lnTo>
                    <a:pt x="393" y="637"/>
                  </a:lnTo>
                  <a:lnTo>
                    <a:pt x="449" y="618"/>
                  </a:lnTo>
                  <a:lnTo>
                    <a:pt x="505" y="581"/>
                  </a:lnTo>
                  <a:lnTo>
                    <a:pt x="561" y="543"/>
                  </a:lnTo>
                  <a:lnTo>
                    <a:pt x="599" y="506"/>
                  </a:lnTo>
                  <a:lnTo>
                    <a:pt x="617" y="450"/>
                  </a:lnTo>
                  <a:lnTo>
                    <a:pt x="636" y="394"/>
                  </a:lnTo>
                  <a:lnTo>
                    <a:pt x="655" y="319"/>
                  </a:lnTo>
                  <a:lnTo>
                    <a:pt x="636" y="263"/>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401175" y="35980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44"/>
                  </a:lnTo>
                  <a:lnTo>
                    <a:pt x="0" y="319"/>
                  </a:lnTo>
                  <a:lnTo>
                    <a:pt x="19" y="375"/>
                  </a:lnTo>
                  <a:lnTo>
                    <a:pt x="38" y="450"/>
                  </a:lnTo>
                  <a:lnTo>
                    <a:pt x="56" y="487"/>
                  </a:lnTo>
                  <a:lnTo>
                    <a:pt x="94" y="543"/>
                  </a:lnTo>
                  <a:lnTo>
                    <a:pt x="150" y="580"/>
                  </a:lnTo>
                  <a:lnTo>
                    <a:pt x="206" y="618"/>
                  </a:lnTo>
                  <a:lnTo>
                    <a:pt x="262" y="637"/>
                  </a:lnTo>
                  <a:lnTo>
                    <a:pt x="393" y="637"/>
                  </a:lnTo>
                  <a:lnTo>
                    <a:pt x="449" y="618"/>
                  </a:lnTo>
                  <a:lnTo>
                    <a:pt x="505" y="580"/>
                  </a:lnTo>
                  <a:lnTo>
                    <a:pt x="561" y="543"/>
                  </a:lnTo>
                  <a:lnTo>
                    <a:pt x="599" y="487"/>
                  </a:lnTo>
                  <a:lnTo>
                    <a:pt x="617" y="450"/>
                  </a:lnTo>
                  <a:lnTo>
                    <a:pt x="636" y="375"/>
                  </a:lnTo>
                  <a:lnTo>
                    <a:pt x="655" y="319"/>
                  </a:lnTo>
                  <a:lnTo>
                    <a:pt x="636" y="244"/>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401175" y="35307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44"/>
                  </a:lnTo>
                  <a:lnTo>
                    <a:pt x="0" y="319"/>
                  </a:lnTo>
                  <a:lnTo>
                    <a:pt x="19" y="375"/>
                  </a:lnTo>
                  <a:lnTo>
                    <a:pt x="38" y="431"/>
                  </a:lnTo>
                  <a:lnTo>
                    <a:pt x="56" y="487"/>
                  </a:lnTo>
                  <a:lnTo>
                    <a:pt x="94" y="543"/>
                  </a:lnTo>
                  <a:lnTo>
                    <a:pt x="150" y="580"/>
                  </a:lnTo>
                  <a:lnTo>
                    <a:pt x="206" y="618"/>
                  </a:lnTo>
                  <a:lnTo>
                    <a:pt x="262" y="636"/>
                  </a:lnTo>
                  <a:lnTo>
                    <a:pt x="393" y="636"/>
                  </a:lnTo>
                  <a:lnTo>
                    <a:pt x="449" y="618"/>
                  </a:lnTo>
                  <a:lnTo>
                    <a:pt x="505" y="580"/>
                  </a:lnTo>
                  <a:lnTo>
                    <a:pt x="561" y="543"/>
                  </a:lnTo>
                  <a:lnTo>
                    <a:pt x="599" y="487"/>
                  </a:lnTo>
                  <a:lnTo>
                    <a:pt x="617" y="431"/>
                  </a:lnTo>
                  <a:lnTo>
                    <a:pt x="636" y="375"/>
                  </a:lnTo>
                  <a:lnTo>
                    <a:pt x="655" y="319"/>
                  </a:lnTo>
                  <a:lnTo>
                    <a:pt x="636" y="244"/>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401175" y="3462975"/>
              <a:ext cx="16375" cy="16375"/>
            </a:xfrm>
            <a:custGeom>
              <a:avLst/>
              <a:gdLst/>
              <a:ahLst/>
              <a:cxnLst/>
              <a:rect l="l" t="t" r="r" b="b"/>
              <a:pathLst>
                <a:path w="655" h="655" extrusionOk="0">
                  <a:moveTo>
                    <a:pt x="337" y="0"/>
                  </a:moveTo>
                  <a:lnTo>
                    <a:pt x="262" y="19"/>
                  </a:lnTo>
                  <a:lnTo>
                    <a:pt x="206" y="38"/>
                  </a:lnTo>
                  <a:lnTo>
                    <a:pt x="150" y="56"/>
                  </a:lnTo>
                  <a:lnTo>
                    <a:pt x="94" y="94"/>
                  </a:lnTo>
                  <a:lnTo>
                    <a:pt x="56" y="150"/>
                  </a:lnTo>
                  <a:lnTo>
                    <a:pt x="38" y="206"/>
                  </a:lnTo>
                  <a:lnTo>
                    <a:pt x="19" y="262"/>
                  </a:lnTo>
                  <a:lnTo>
                    <a:pt x="0" y="337"/>
                  </a:lnTo>
                  <a:lnTo>
                    <a:pt x="19" y="393"/>
                  </a:lnTo>
                  <a:lnTo>
                    <a:pt x="38" y="449"/>
                  </a:lnTo>
                  <a:lnTo>
                    <a:pt x="56"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37"/>
                  </a:lnTo>
                  <a:lnTo>
                    <a:pt x="636" y="262"/>
                  </a:lnTo>
                  <a:lnTo>
                    <a:pt x="617" y="206"/>
                  </a:lnTo>
                  <a:lnTo>
                    <a:pt x="599" y="150"/>
                  </a:lnTo>
                  <a:lnTo>
                    <a:pt x="561" y="94"/>
                  </a:lnTo>
                  <a:lnTo>
                    <a:pt x="505" y="56"/>
                  </a:lnTo>
                  <a:lnTo>
                    <a:pt x="449" y="38"/>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401175" y="3395675"/>
              <a:ext cx="16375" cy="16375"/>
            </a:xfrm>
            <a:custGeom>
              <a:avLst/>
              <a:gdLst/>
              <a:ahLst/>
              <a:cxnLst/>
              <a:rect l="l" t="t" r="r" b="b"/>
              <a:pathLst>
                <a:path w="655" h="655" extrusionOk="0">
                  <a:moveTo>
                    <a:pt x="337" y="0"/>
                  </a:moveTo>
                  <a:lnTo>
                    <a:pt x="262" y="19"/>
                  </a:lnTo>
                  <a:lnTo>
                    <a:pt x="206" y="37"/>
                  </a:lnTo>
                  <a:lnTo>
                    <a:pt x="150" y="56"/>
                  </a:lnTo>
                  <a:lnTo>
                    <a:pt x="94" y="94"/>
                  </a:lnTo>
                  <a:lnTo>
                    <a:pt x="56" y="150"/>
                  </a:lnTo>
                  <a:lnTo>
                    <a:pt x="38" y="206"/>
                  </a:lnTo>
                  <a:lnTo>
                    <a:pt x="19" y="262"/>
                  </a:lnTo>
                  <a:lnTo>
                    <a:pt x="0" y="318"/>
                  </a:lnTo>
                  <a:lnTo>
                    <a:pt x="19" y="393"/>
                  </a:lnTo>
                  <a:lnTo>
                    <a:pt x="38" y="449"/>
                  </a:lnTo>
                  <a:lnTo>
                    <a:pt x="56"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7"/>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01175" y="3328375"/>
              <a:ext cx="16375" cy="15900"/>
            </a:xfrm>
            <a:custGeom>
              <a:avLst/>
              <a:gdLst/>
              <a:ahLst/>
              <a:cxnLst/>
              <a:rect l="l" t="t" r="r" b="b"/>
              <a:pathLst>
                <a:path w="655" h="636" extrusionOk="0">
                  <a:moveTo>
                    <a:pt x="337" y="0"/>
                  </a:moveTo>
                  <a:lnTo>
                    <a:pt x="262" y="19"/>
                  </a:lnTo>
                  <a:lnTo>
                    <a:pt x="206" y="37"/>
                  </a:lnTo>
                  <a:lnTo>
                    <a:pt x="150" y="56"/>
                  </a:lnTo>
                  <a:lnTo>
                    <a:pt x="94" y="93"/>
                  </a:lnTo>
                  <a:lnTo>
                    <a:pt x="56" y="150"/>
                  </a:lnTo>
                  <a:lnTo>
                    <a:pt x="38" y="206"/>
                  </a:lnTo>
                  <a:lnTo>
                    <a:pt x="19" y="262"/>
                  </a:lnTo>
                  <a:lnTo>
                    <a:pt x="0" y="318"/>
                  </a:lnTo>
                  <a:lnTo>
                    <a:pt x="19" y="393"/>
                  </a:lnTo>
                  <a:lnTo>
                    <a:pt x="38" y="449"/>
                  </a:lnTo>
                  <a:lnTo>
                    <a:pt x="56" y="505"/>
                  </a:lnTo>
                  <a:lnTo>
                    <a:pt x="94" y="542"/>
                  </a:lnTo>
                  <a:lnTo>
                    <a:pt x="150" y="598"/>
                  </a:lnTo>
                  <a:lnTo>
                    <a:pt x="206" y="617"/>
                  </a:lnTo>
                  <a:lnTo>
                    <a:pt x="262" y="636"/>
                  </a:lnTo>
                  <a:lnTo>
                    <a:pt x="393" y="636"/>
                  </a:lnTo>
                  <a:lnTo>
                    <a:pt x="449" y="617"/>
                  </a:lnTo>
                  <a:lnTo>
                    <a:pt x="505" y="598"/>
                  </a:lnTo>
                  <a:lnTo>
                    <a:pt x="561" y="542"/>
                  </a:lnTo>
                  <a:lnTo>
                    <a:pt x="599" y="505"/>
                  </a:lnTo>
                  <a:lnTo>
                    <a:pt x="617" y="449"/>
                  </a:lnTo>
                  <a:lnTo>
                    <a:pt x="636" y="393"/>
                  </a:lnTo>
                  <a:lnTo>
                    <a:pt x="655" y="318"/>
                  </a:lnTo>
                  <a:lnTo>
                    <a:pt x="636" y="262"/>
                  </a:lnTo>
                  <a:lnTo>
                    <a:pt x="617" y="206"/>
                  </a:lnTo>
                  <a:lnTo>
                    <a:pt x="599" y="150"/>
                  </a:lnTo>
                  <a:lnTo>
                    <a:pt x="561" y="93"/>
                  </a:lnTo>
                  <a:lnTo>
                    <a:pt x="505" y="56"/>
                  </a:lnTo>
                  <a:lnTo>
                    <a:pt x="449" y="37"/>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1126"/>
        <p:cNvGrpSpPr/>
        <p:nvPr/>
      </p:nvGrpSpPr>
      <p:grpSpPr>
        <a:xfrm>
          <a:off x="0" y="0"/>
          <a:ext cx="0" cy="0"/>
          <a:chOff x="0" y="0"/>
          <a:chExt cx="0" cy="0"/>
        </a:xfrm>
      </p:grpSpPr>
      <p:sp>
        <p:nvSpPr>
          <p:cNvPr id="1127" name="Google Shape;1127;p20"/>
          <p:cNvSpPr txBox="1">
            <a:spLocks noGrp="1"/>
          </p:cNvSpPr>
          <p:nvPr>
            <p:ph type="title"/>
          </p:nvPr>
        </p:nvSpPr>
        <p:spPr>
          <a:xfrm>
            <a:off x="717750" y="445025"/>
            <a:ext cx="77085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8" name="Google Shape;1128;p20"/>
          <p:cNvSpPr/>
          <p:nvPr/>
        </p:nvSpPr>
        <p:spPr>
          <a:xfrm>
            <a:off x="0" y="4826400"/>
            <a:ext cx="9144000" cy="317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129" name="Google Shape;1129;p20"/>
          <p:cNvGrpSpPr/>
          <p:nvPr/>
        </p:nvGrpSpPr>
        <p:grpSpPr>
          <a:xfrm>
            <a:off x="-380996" y="4375322"/>
            <a:ext cx="1072603" cy="466362"/>
            <a:chOff x="3468800" y="239525"/>
            <a:chExt cx="843175" cy="365975"/>
          </a:xfrm>
        </p:grpSpPr>
        <p:sp>
          <p:nvSpPr>
            <p:cNvPr id="1130" name="Google Shape;1130;p20"/>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0"/>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0"/>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0"/>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0"/>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0"/>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0"/>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0"/>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0"/>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0"/>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0"/>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0"/>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0"/>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0"/>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0"/>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0"/>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0"/>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0"/>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20"/>
          <p:cNvGrpSpPr/>
          <p:nvPr/>
        </p:nvGrpSpPr>
        <p:grpSpPr>
          <a:xfrm>
            <a:off x="8110474" y="165633"/>
            <a:ext cx="921351" cy="178180"/>
            <a:chOff x="5589725" y="3057300"/>
            <a:chExt cx="352900" cy="68250"/>
          </a:xfrm>
        </p:grpSpPr>
        <p:sp>
          <p:nvSpPr>
            <p:cNvPr id="1149" name="Google Shape;1149;p20"/>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0"/>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0"/>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0"/>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0"/>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20"/>
          <p:cNvGrpSpPr/>
          <p:nvPr/>
        </p:nvGrpSpPr>
        <p:grpSpPr>
          <a:xfrm>
            <a:off x="8435545" y="4375322"/>
            <a:ext cx="1072603" cy="466362"/>
            <a:chOff x="3468800" y="239525"/>
            <a:chExt cx="843175" cy="365975"/>
          </a:xfrm>
        </p:grpSpPr>
        <p:sp>
          <p:nvSpPr>
            <p:cNvPr id="1162" name="Google Shape;1162;p20"/>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0"/>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0"/>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0"/>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0"/>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20"/>
          <p:cNvGrpSpPr/>
          <p:nvPr/>
        </p:nvGrpSpPr>
        <p:grpSpPr>
          <a:xfrm>
            <a:off x="112174" y="165633"/>
            <a:ext cx="921351" cy="178180"/>
            <a:chOff x="5589725" y="3057300"/>
            <a:chExt cx="352900" cy="68250"/>
          </a:xfrm>
        </p:grpSpPr>
        <p:sp>
          <p:nvSpPr>
            <p:cNvPr id="1181" name="Google Shape;1181;p20"/>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0"/>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0"/>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29"/>
        <p:cNvGrpSpPr/>
        <p:nvPr/>
      </p:nvGrpSpPr>
      <p:grpSpPr>
        <a:xfrm>
          <a:off x="0" y="0"/>
          <a:ext cx="0" cy="0"/>
          <a:chOff x="0" y="0"/>
          <a:chExt cx="0" cy="0"/>
        </a:xfrm>
      </p:grpSpPr>
      <p:grpSp>
        <p:nvGrpSpPr>
          <p:cNvPr id="1330" name="Google Shape;1330;p23"/>
          <p:cNvGrpSpPr/>
          <p:nvPr/>
        </p:nvGrpSpPr>
        <p:grpSpPr>
          <a:xfrm rot="-5400000">
            <a:off x="-394772" y="394770"/>
            <a:ext cx="1395033" cy="605506"/>
            <a:chOff x="3468800" y="239525"/>
            <a:chExt cx="843175" cy="365975"/>
          </a:xfrm>
        </p:grpSpPr>
        <p:sp>
          <p:nvSpPr>
            <p:cNvPr id="1331" name="Google Shape;1331;p23"/>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3"/>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3"/>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3"/>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3"/>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3"/>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3"/>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3"/>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3"/>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3"/>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3"/>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3"/>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3"/>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3"/>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3"/>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3"/>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3"/>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3"/>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23"/>
          <p:cNvGrpSpPr/>
          <p:nvPr/>
        </p:nvGrpSpPr>
        <p:grpSpPr>
          <a:xfrm rot="-5400000">
            <a:off x="8143828" y="394770"/>
            <a:ext cx="1395033" cy="605506"/>
            <a:chOff x="3468800" y="239525"/>
            <a:chExt cx="843175" cy="365975"/>
          </a:xfrm>
        </p:grpSpPr>
        <p:sp>
          <p:nvSpPr>
            <p:cNvPr id="1350" name="Google Shape;1350;p23"/>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3"/>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3"/>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3"/>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3"/>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3"/>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3"/>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3"/>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3"/>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3"/>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3"/>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3"/>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3"/>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3"/>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3"/>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3"/>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3"/>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3"/>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23"/>
          <p:cNvGrpSpPr/>
          <p:nvPr/>
        </p:nvGrpSpPr>
        <p:grpSpPr>
          <a:xfrm>
            <a:off x="4038415" y="161441"/>
            <a:ext cx="1067170" cy="206374"/>
            <a:chOff x="5589725" y="3057300"/>
            <a:chExt cx="352900" cy="68250"/>
          </a:xfrm>
        </p:grpSpPr>
        <p:sp>
          <p:nvSpPr>
            <p:cNvPr id="1369" name="Google Shape;1369;p23"/>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3"/>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3"/>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3"/>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3"/>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3"/>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3"/>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3"/>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3"/>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3"/>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3"/>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 name="Google Shape;1381;p23"/>
          <p:cNvSpPr/>
          <p:nvPr/>
        </p:nvSpPr>
        <p:spPr>
          <a:xfrm>
            <a:off x="0"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82"/>
        <p:cNvGrpSpPr/>
        <p:nvPr/>
      </p:nvGrpSpPr>
      <p:grpSpPr>
        <a:xfrm>
          <a:off x="0" y="0"/>
          <a:ext cx="0" cy="0"/>
          <a:chOff x="0" y="0"/>
          <a:chExt cx="0" cy="0"/>
        </a:xfrm>
      </p:grpSpPr>
      <p:sp>
        <p:nvSpPr>
          <p:cNvPr id="1383" name="Google Shape;1383;p24"/>
          <p:cNvSpPr/>
          <p:nvPr/>
        </p:nvSpPr>
        <p:spPr>
          <a:xfrm>
            <a:off x="0" y="4826400"/>
            <a:ext cx="9144000" cy="317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384" name="Google Shape;1384;p24"/>
          <p:cNvGrpSpPr/>
          <p:nvPr/>
        </p:nvGrpSpPr>
        <p:grpSpPr>
          <a:xfrm>
            <a:off x="-380996" y="4375322"/>
            <a:ext cx="1072603" cy="466362"/>
            <a:chOff x="3468800" y="239525"/>
            <a:chExt cx="843175" cy="365975"/>
          </a:xfrm>
        </p:grpSpPr>
        <p:sp>
          <p:nvSpPr>
            <p:cNvPr id="1385" name="Google Shape;1385;p24"/>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4"/>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4"/>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4"/>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4"/>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4"/>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4"/>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4"/>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4"/>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4"/>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4"/>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4"/>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4"/>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4"/>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4"/>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4"/>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4"/>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4"/>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24"/>
          <p:cNvGrpSpPr/>
          <p:nvPr/>
        </p:nvGrpSpPr>
        <p:grpSpPr>
          <a:xfrm>
            <a:off x="8110474" y="165633"/>
            <a:ext cx="921351" cy="178180"/>
            <a:chOff x="5589725" y="3057300"/>
            <a:chExt cx="352900" cy="68250"/>
          </a:xfrm>
        </p:grpSpPr>
        <p:sp>
          <p:nvSpPr>
            <p:cNvPr id="1404" name="Google Shape;1404;p24"/>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4"/>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4"/>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4"/>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4"/>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4"/>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4"/>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4"/>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4"/>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4"/>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4"/>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4"/>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24"/>
          <p:cNvGrpSpPr/>
          <p:nvPr/>
        </p:nvGrpSpPr>
        <p:grpSpPr>
          <a:xfrm>
            <a:off x="8435545" y="4375322"/>
            <a:ext cx="1072603" cy="466362"/>
            <a:chOff x="3468800" y="239525"/>
            <a:chExt cx="843175" cy="365975"/>
          </a:xfrm>
        </p:grpSpPr>
        <p:sp>
          <p:nvSpPr>
            <p:cNvPr id="1417" name="Google Shape;1417;p24"/>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4"/>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4"/>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4"/>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4"/>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4"/>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4"/>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4"/>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4"/>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4"/>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4"/>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4"/>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4"/>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4"/>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4"/>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4"/>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4"/>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4"/>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24"/>
          <p:cNvGrpSpPr/>
          <p:nvPr/>
        </p:nvGrpSpPr>
        <p:grpSpPr>
          <a:xfrm>
            <a:off x="112174" y="165633"/>
            <a:ext cx="921351" cy="178180"/>
            <a:chOff x="5589725" y="3057300"/>
            <a:chExt cx="352900" cy="68250"/>
          </a:xfrm>
        </p:grpSpPr>
        <p:sp>
          <p:nvSpPr>
            <p:cNvPr id="1436" name="Google Shape;1436;p24"/>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4"/>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4"/>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4"/>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4"/>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4"/>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4"/>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4"/>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4"/>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4"/>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4"/>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4"/>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303800" y="1850929"/>
            <a:ext cx="6536400" cy="127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4114800" y="719746"/>
            <a:ext cx="914400" cy="914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3" name="Google Shape;83;p3"/>
          <p:cNvSpPr txBox="1">
            <a:spLocks noGrp="1"/>
          </p:cNvSpPr>
          <p:nvPr>
            <p:ph type="subTitle" idx="1"/>
          </p:nvPr>
        </p:nvSpPr>
        <p:spPr>
          <a:xfrm>
            <a:off x="2335050" y="3241150"/>
            <a:ext cx="4473900" cy="420600"/>
          </a:xfrm>
          <a:prstGeom prst="rect">
            <a:avLst/>
          </a:prstGeom>
          <a:solidFill>
            <a:schemeClr val="dk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3"/>
          <p:cNvSpPr/>
          <p:nvPr/>
        </p:nvSpPr>
        <p:spPr>
          <a:xfrm flipH="1">
            <a:off x="11"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85" name="Google Shape;85;p3"/>
          <p:cNvGrpSpPr/>
          <p:nvPr/>
        </p:nvGrpSpPr>
        <p:grpSpPr>
          <a:xfrm flipH="1">
            <a:off x="8608847" y="26"/>
            <a:ext cx="535010" cy="535010"/>
            <a:chOff x="5807050" y="884950"/>
            <a:chExt cx="343550" cy="343550"/>
          </a:xfrm>
        </p:grpSpPr>
        <p:sp>
          <p:nvSpPr>
            <p:cNvPr id="86" name="Google Shape;86;p3"/>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flipH="1">
            <a:off x="0" y="-5"/>
            <a:ext cx="1395033" cy="605506"/>
            <a:chOff x="3468800" y="239525"/>
            <a:chExt cx="843175" cy="365975"/>
          </a:xfrm>
        </p:grpSpPr>
        <p:sp>
          <p:nvSpPr>
            <p:cNvPr id="96" name="Google Shape;96;p3"/>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3"/>
          <p:cNvGrpSpPr/>
          <p:nvPr/>
        </p:nvGrpSpPr>
        <p:grpSpPr>
          <a:xfrm rot="5400000" flipH="1">
            <a:off x="8260789" y="3568991"/>
            <a:ext cx="1067170" cy="206374"/>
            <a:chOff x="5589725" y="3057300"/>
            <a:chExt cx="352900" cy="68250"/>
          </a:xfrm>
        </p:grpSpPr>
        <p:sp>
          <p:nvSpPr>
            <p:cNvPr id="115" name="Google Shape;115;p3"/>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3"/>
          <p:cNvGrpSpPr/>
          <p:nvPr/>
        </p:nvGrpSpPr>
        <p:grpSpPr>
          <a:xfrm rot="5400000" flipH="1">
            <a:off x="-174336" y="1206041"/>
            <a:ext cx="1067170" cy="206374"/>
            <a:chOff x="5589725" y="3057300"/>
            <a:chExt cx="352900" cy="68250"/>
          </a:xfrm>
        </p:grpSpPr>
        <p:sp>
          <p:nvSpPr>
            <p:cNvPr id="128" name="Google Shape;128;p3"/>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3"/>
          <p:cNvGrpSpPr/>
          <p:nvPr/>
        </p:nvGrpSpPr>
        <p:grpSpPr>
          <a:xfrm rot="-5400000" flipH="1">
            <a:off x="4489037" y="4416997"/>
            <a:ext cx="165950" cy="858016"/>
            <a:chOff x="1349300" y="3328375"/>
            <a:chExt cx="68250" cy="352875"/>
          </a:xfrm>
        </p:grpSpPr>
        <p:sp>
          <p:nvSpPr>
            <p:cNvPr id="141" name="Google Shape;141;p3"/>
            <p:cNvSpPr/>
            <p:nvPr/>
          </p:nvSpPr>
          <p:spPr>
            <a:xfrm>
              <a:off x="1349300" y="36653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63"/>
                  </a:lnTo>
                  <a:lnTo>
                    <a:pt x="0" y="319"/>
                  </a:lnTo>
                  <a:lnTo>
                    <a:pt x="0" y="394"/>
                  </a:lnTo>
                  <a:lnTo>
                    <a:pt x="19" y="450"/>
                  </a:lnTo>
                  <a:lnTo>
                    <a:pt x="56" y="506"/>
                  </a:lnTo>
                  <a:lnTo>
                    <a:pt x="94" y="543"/>
                  </a:lnTo>
                  <a:lnTo>
                    <a:pt x="150" y="581"/>
                  </a:lnTo>
                  <a:lnTo>
                    <a:pt x="206" y="618"/>
                  </a:lnTo>
                  <a:lnTo>
                    <a:pt x="262" y="637"/>
                  </a:lnTo>
                  <a:lnTo>
                    <a:pt x="393" y="637"/>
                  </a:lnTo>
                  <a:lnTo>
                    <a:pt x="449" y="618"/>
                  </a:lnTo>
                  <a:lnTo>
                    <a:pt x="505" y="581"/>
                  </a:lnTo>
                  <a:lnTo>
                    <a:pt x="542" y="543"/>
                  </a:lnTo>
                  <a:lnTo>
                    <a:pt x="580" y="506"/>
                  </a:lnTo>
                  <a:lnTo>
                    <a:pt x="617" y="450"/>
                  </a:lnTo>
                  <a:lnTo>
                    <a:pt x="636" y="394"/>
                  </a:lnTo>
                  <a:lnTo>
                    <a:pt x="636" y="319"/>
                  </a:lnTo>
                  <a:lnTo>
                    <a:pt x="636" y="263"/>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349300" y="35980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44"/>
                  </a:lnTo>
                  <a:lnTo>
                    <a:pt x="0" y="319"/>
                  </a:lnTo>
                  <a:lnTo>
                    <a:pt x="0" y="375"/>
                  </a:lnTo>
                  <a:lnTo>
                    <a:pt x="19" y="450"/>
                  </a:lnTo>
                  <a:lnTo>
                    <a:pt x="56" y="487"/>
                  </a:lnTo>
                  <a:lnTo>
                    <a:pt x="94" y="543"/>
                  </a:lnTo>
                  <a:lnTo>
                    <a:pt x="150" y="580"/>
                  </a:lnTo>
                  <a:lnTo>
                    <a:pt x="206" y="618"/>
                  </a:lnTo>
                  <a:lnTo>
                    <a:pt x="262" y="637"/>
                  </a:lnTo>
                  <a:lnTo>
                    <a:pt x="393" y="637"/>
                  </a:lnTo>
                  <a:lnTo>
                    <a:pt x="449" y="618"/>
                  </a:lnTo>
                  <a:lnTo>
                    <a:pt x="505" y="580"/>
                  </a:lnTo>
                  <a:lnTo>
                    <a:pt x="542" y="543"/>
                  </a:lnTo>
                  <a:lnTo>
                    <a:pt x="580" y="487"/>
                  </a:lnTo>
                  <a:lnTo>
                    <a:pt x="617" y="450"/>
                  </a:lnTo>
                  <a:lnTo>
                    <a:pt x="636" y="375"/>
                  </a:lnTo>
                  <a:lnTo>
                    <a:pt x="636" y="319"/>
                  </a:lnTo>
                  <a:lnTo>
                    <a:pt x="636" y="244"/>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349300" y="3530725"/>
              <a:ext cx="15900" cy="15925"/>
            </a:xfrm>
            <a:custGeom>
              <a:avLst/>
              <a:gdLst/>
              <a:ahLst/>
              <a:cxnLst/>
              <a:rect l="l" t="t" r="r" b="b"/>
              <a:pathLst>
                <a:path w="636" h="637" extrusionOk="0">
                  <a:moveTo>
                    <a:pt x="262" y="1"/>
                  </a:moveTo>
                  <a:lnTo>
                    <a:pt x="206" y="20"/>
                  </a:lnTo>
                  <a:lnTo>
                    <a:pt x="150" y="57"/>
                  </a:lnTo>
                  <a:lnTo>
                    <a:pt x="94" y="94"/>
                  </a:lnTo>
                  <a:lnTo>
                    <a:pt x="56" y="132"/>
                  </a:lnTo>
                  <a:lnTo>
                    <a:pt x="19" y="188"/>
                  </a:lnTo>
                  <a:lnTo>
                    <a:pt x="0" y="244"/>
                  </a:lnTo>
                  <a:lnTo>
                    <a:pt x="0" y="319"/>
                  </a:lnTo>
                  <a:lnTo>
                    <a:pt x="0" y="375"/>
                  </a:lnTo>
                  <a:lnTo>
                    <a:pt x="19" y="431"/>
                  </a:lnTo>
                  <a:lnTo>
                    <a:pt x="56" y="487"/>
                  </a:lnTo>
                  <a:lnTo>
                    <a:pt x="94" y="543"/>
                  </a:lnTo>
                  <a:lnTo>
                    <a:pt x="150" y="580"/>
                  </a:lnTo>
                  <a:lnTo>
                    <a:pt x="206" y="618"/>
                  </a:lnTo>
                  <a:lnTo>
                    <a:pt x="262" y="636"/>
                  </a:lnTo>
                  <a:lnTo>
                    <a:pt x="393" y="636"/>
                  </a:lnTo>
                  <a:lnTo>
                    <a:pt x="449" y="618"/>
                  </a:lnTo>
                  <a:lnTo>
                    <a:pt x="505" y="580"/>
                  </a:lnTo>
                  <a:lnTo>
                    <a:pt x="542" y="543"/>
                  </a:lnTo>
                  <a:lnTo>
                    <a:pt x="580" y="487"/>
                  </a:lnTo>
                  <a:lnTo>
                    <a:pt x="617" y="431"/>
                  </a:lnTo>
                  <a:lnTo>
                    <a:pt x="636" y="375"/>
                  </a:lnTo>
                  <a:lnTo>
                    <a:pt x="636" y="319"/>
                  </a:lnTo>
                  <a:lnTo>
                    <a:pt x="636" y="244"/>
                  </a:lnTo>
                  <a:lnTo>
                    <a:pt x="617" y="188"/>
                  </a:lnTo>
                  <a:lnTo>
                    <a:pt x="580" y="132"/>
                  </a:lnTo>
                  <a:lnTo>
                    <a:pt x="542"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349300" y="3462975"/>
              <a:ext cx="15900" cy="16375"/>
            </a:xfrm>
            <a:custGeom>
              <a:avLst/>
              <a:gdLst/>
              <a:ahLst/>
              <a:cxnLst/>
              <a:rect l="l" t="t" r="r" b="b"/>
              <a:pathLst>
                <a:path w="636" h="655" extrusionOk="0">
                  <a:moveTo>
                    <a:pt x="318" y="0"/>
                  </a:moveTo>
                  <a:lnTo>
                    <a:pt x="262" y="19"/>
                  </a:lnTo>
                  <a:lnTo>
                    <a:pt x="206" y="38"/>
                  </a:lnTo>
                  <a:lnTo>
                    <a:pt x="150" y="56"/>
                  </a:lnTo>
                  <a:lnTo>
                    <a:pt x="94" y="94"/>
                  </a:lnTo>
                  <a:lnTo>
                    <a:pt x="56" y="150"/>
                  </a:lnTo>
                  <a:lnTo>
                    <a:pt x="19" y="206"/>
                  </a:lnTo>
                  <a:lnTo>
                    <a:pt x="0" y="262"/>
                  </a:lnTo>
                  <a:lnTo>
                    <a:pt x="0" y="337"/>
                  </a:lnTo>
                  <a:lnTo>
                    <a:pt x="0" y="393"/>
                  </a:lnTo>
                  <a:lnTo>
                    <a:pt x="19" y="449"/>
                  </a:lnTo>
                  <a:lnTo>
                    <a:pt x="56" y="505"/>
                  </a:lnTo>
                  <a:lnTo>
                    <a:pt x="94" y="561"/>
                  </a:lnTo>
                  <a:lnTo>
                    <a:pt x="150" y="598"/>
                  </a:lnTo>
                  <a:lnTo>
                    <a:pt x="206" y="617"/>
                  </a:lnTo>
                  <a:lnTo>
                    <a:pt x="262" y="636"/>
                  </a:lnTo>
                  <a:lnTo>
                    <a:pt x="318" y="654"/>
                  </a:lnTo>
                  <a:lnTo>
                    <a:pt x="393" y="636"/>
                  </a:lnTo>
                  <a:lnTo>
                    <a:pt x="449" y="617"/>
                  </a:lnTo>
                  <a:lnTo>
                    <a:pt x="505" y="598"/>
                  </a:lnTo>
                  <a:lnTo>
                    <a:pt x="542" y="561"/>
                  </a:lnTo>
                  <a:lnTo>
                    <a:pt x="580" y="505"/>
                  </a:lnTo>
                  <a:lnTo>
                    <a:pt x="617" y="449"/>
                  </a:lnTo>
                  <a:lnTo>
                    <a:pt x="636" y="393"/>
                  </a:lnTo>
                  <a:lnTo>
                    <a:pt x="636" y="337"/>
                  </a:lnTo>
                  <a:lnTo>
                    <a:pt x="636" y="262"/>
                  </a:lnTo>
                  <a:lnTo>
                    <a:pt x="617" y="206"/>
                  </a:lnTo>
                  <a:lnTo>
                    <a:pt x="580" y="150"/>
                  </a:lnTo>
                  <a:lnTo>
                    <a:pt x="542" y="94"/>
                  </a:lnTo>
                  <a:lnTo>
                    <a:pt x="505" y="56"/>
                  </a:lnTo>
                  <a:lnTo>
                    <a:pt x="449" y="38"/>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349300" y="3395675"/>
              <a:ext cx="15900" cy="16375"/>
            </a:xfrm>
            <a:custGeom>
              <a:avLst/>
              <a:gdLst/>
              <a:ahLst/>
              <a:cxnLst/>
              <a:rect l="l" t="t" r="r" b="b"/>
              <a:pathLst>
                <a:path w="636" h="655" extrusionOk="0">
                  <a:moveTo>
                    <a:pt x="318" y="0"/>
                  </a:moveTo>
                  <a:lnTo>
                    <a:pt x="262" y="19"/>
                  </a:lnTo>
                  <a:lnTo>
                    <a:pt x="206" y="37"/>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206" y="617"/>
                  </a:lnTo>
                  <a:lnTo>
                    <a:pt x="262" y="636"/>
                  </a:lnTo>
                  <a:lnTo>
                    <a:pt x="318" y="654"/>
                  </a:lnTo>
                  <a:lnTo>
                    <a:pt x="393" y="636"/>
                  </a:lnTo>
                  <a:lnTo>
                    <a:pt x="449" y="617"/>
                  </a:lnTo>
                  <a:lnTo>
                    <a:pt x="505" y="598"/>
                  </a:lnTo>
                  <a:lnTo>
                    <a:pt x="542" y="561"/>
                  </a:lnTo>
                  <a:lnTo>
                    <a:pt x="580" y="505"/>
                  </a:lnTo>
                  <a:lnTo>
                    <a:pt x="617" y="449"/>
                  </a:lnTo>
                  <a:lnTo>
                    <a:pt x="636" y="393"/>
                  </a:lnTo>
                  <a:lnTo>
                    <a:pt x="636" y="318"/>
                  </a:lnTo>
                  <a:lnTo>
                    <a:pt x="636" y="262"/>
                  </a:lnTo>
                  <a:lnTo>
                    <a:pt x="617" y="206"/>
                  </a:lnTo>
                  <a:lnTo>
                    <a:pt x="580" y="150"/>
                  </a:lnTo>
                  <a:lnTo>
                    <a:pt x="542" y="94"/>
                  </a:lnTo>
                  <a:lnTo>
                    <a:pt x="505" y="56"/>
                  </a:lnTo>
                  <a:lnTo>
                    <a:pt x="449" y="37"/>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349300" y="3328375"/>
              <a:ext cx="15900" cy="15900"/>
            </a:xfrm>
            <a:custGeom>
              <a:avLst/>
              <a:gdLst/>
              <a:ahLst/>
              <a:cxnLst/>
              <a:rect l="l" t="t" r="r" b="b"/>
              <a:pathLst>
                <a:path w="636" h="636" extrusionOk="0">
                  <a:moveTo>
                    <a:pt x="318" y="0"/>
                  </a:moveTo>
                  <a:lnTo>
                    <a:pt x="262" y="19"/>
                  </a:lnTo>
                  <a:lnTo>
                    <a:pt x="206" y="37"/>
                  </a:lnTo>
                  <a:lnTo>
                    <a:pt x="150" y="56"/>
                  </a:lnTo>
                  <a:lnTo>
                    <a:pt x="94" y="93"/>
                  </a:lnTo>
                  <a:lnTo>
                    <a:pt x="56" y="150"/>
                  </a:lnTo>
                  <a:lnTo>
                    <a:pt x="19" y="206"/>
                  </a:lnTo>
                  <a:lnTo>
                    <a:pt x="0" y="262"/>
                  </a:lnTo>
                  <a:lnTo>
                    <a:pt x="0" y="318"/>
                  </a:lnTo>
                  <a:lnTo>
                    <a:pt x="0" y="393"/>
                  </a:lnTo>
                  <a:lnTo>
                    <a:pt x="19" y="449"/>
                  </a:lnTo>
                  <a:lnTo>
                    <a:pt x="56" y="505"/>
                  </a:lnTo>
                  <a:lnTo>
                    <a:pt x="94" y="542"/>
                  </a:lnTo>
                  <a:lnTo>
                    <a:pt x="150" y="598"/>
                  </a:lnTo>
                  <a:lnTo>
                    <a:pt x="206" y="617"/>
                  </a:lnTo>
                  <a:lnTo>
                    <a:pt x="262" y="636"/>
                  </a:lnTo>
                  <a:lnTo>
                    <a:pt x="393" y="636"/>
                  </a:lnTo>
                  <a:lnTo>
                    <a:pt x="449" y="617"/>
                  </a:lnTo>
                  <a:lnTo>
                    <a:pt x="505" y="598"/>
                  </a:lnTo>
                  <a:lnTo>
                    <a:pt x="542" y="542"/>
                  </a:lnTo>
                  <a:lnTo>
                    <a:pt x="580" y="505"/>
                  </a:lnTo>
                  <a:lnTo>
                    <a:pt x="617" y="449"/>
                  </a:lnTo>
                  <a:lnTo>
                    <a:pt x="636" y="393"/>
                  </a:lnTo>
                  <a:lnTo>
                    <a:pt x="636" y="318"/>
                  </a:lnTo>
                  <a:lnTo>
                    <a:pt x="636" y="262"/>
                  </a:lnTo>
                  <a:lnTo>
                    <a:pt x="617" y="206"/>
                  </a:lnTo>
                  <a:lnTo>
                    <a:pt x="580" y="150"/>
                  </a:lnTo>
                  <a:lnTo>
                    <a:pt x="542" y="93"/>
                  </a:lnTo>
                  <a:lnTo>
                    <a:pt x="505" y="56"/>
                  </a:lnTo>
                  <a:lnTo>
                    <a:pt x="449" y="37"/>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401175" y="36653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63"/>
                  </a:lnTo>
                  <a:lnTo>
                    <a:pt x="0" y="319"/>
                  </a:lnTo>
                  <a:lnTo>
                    <a:pt x="19" y="394"/>
                  </a:lnTo>
                  <a:lnTo>
                    <a:pt x="38" y="450"/>
                  </a:lnTo>
                  <a:lnTo>
                    <a:pt x="56" y="506"/>
                  </a:lnTo>
                  <a:lnTo>
                    <a:pt x="94" y="543"/>
                  </a:lnTo>
                  <a:lnTo>
                    <a:pt x="150" y="581"/>
                  </a:lnTo>
                  <a:lnTo>
                    <a:pt x="206" y="618"/>
                  </a:lnTo>
                  <a:lnTo>
                    <a:pt x="262" y="637"/>
                  </a:lnTo>
                  <a:lnTo>
                    <a:pt x="393" y="637"/>
                  </a:lnTo>
                  <a:lnTo>
                    <a:pt x="449" y="618"/>
                  </a:lnTo>
                  <a:lnTo>
                    <a:pt x="505" y="581"/>
                  </a:lnTo>
                  <a:lnTo>
                    <a:pt x="561" y="543"/>
                  </a:lnTo>
                  <a:lnTo>
                    <a:pt x="599" y="506"/>
                  </a:lnTo>
                  <a:lnTo>
                    <a:pt x="617" y="450"/>
                  </a:lnTo>
                  <a:lnTo>
                    <a:pt x="636" y="394"/>
                  </a:lnTo>
                  <a:lnTo>
                    <a:pt x="655" y="319"/>
                  </a:lnTo>
                  <a:lnTo>
                    <a:pt x="636" y="263"/>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401175" y="35980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44"/>
                  </a:lnTo>
                  <a:lnTo>
                    <a:pt x="0" y="319"/>
                  </a:lnTo>
                  <a:lnTo>
                    <a:pt x="19" y="375"/>
                  </a:lnTo>
                  <a:lnTo>
                    <a:pt x="38" y="450"/>
                  </a:lnTo>
                  <a:lnTo>
                    <a:pt x="56" y="487"/>
                  </a:lnTo>
                  <a:lnTo>
                    <a:pt x="94" y="543"/>
                  </a:lnTo>
                  <a:lnTo>
                    <a:pt x="150" y="580"/>
                  </a:lnTo>
                  <a:lnTo>
                    <a:pt x="206" y="618"/>
                  </a:lnTo>
                  <a:lnTo>
                    <a:pt x="262" y="637"/>
                  </a:lnTo>
                  <a:lnTo>
                    <a:pt x="393" y="637"/>
                  </a:lnTo>
                  <a:lnTo>
                    <a:pt x="449" y="618"/>
                  </a:lnTo>
                  <a:lnTo>
                    <a:pt x="505" y="580"/>
                  </a:lnTo>
                  <a:lnTo>
                    <a:pt x="561" y="543"/>
                  </a:lnTo>
                  <a:lnTo>
                    <a:pt x="599" y="487"/>
                  </a:lnTo>
                  <a:lnTo>
                    <a:pt x="617" y="450"/>
                  </a:lnTo>
                  <a:lnTo>
                    <a:pt x="636" y="375"/>
                  </a:lnTo>
                  <a:lnTo>
                    <a:pt x="655" y="319"/>
                  </a:lnTo>
                  <a:lnTo>
                    <a:pt x="636" y="244"/>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1401175" y="3530725"/>
              <a:ext cx="16375" cy="15925"/>
            </a:xfrm>
            <a:custGeom>
              <a:avLst/>
              <a:gdLst/>
              <a:ahLst/>
              <a:cxnLst/>
              <a:rect l="l" t="t" r="r" b="b"/>
              <a:pathLst>
                <a:path w="655" h="637" extrusionOk="0">
                  <a:moveTo>
                    <a:pt x="262" y="1"/>
                  </a:moveTo>
                  <a:lnTo>
                    <a:pt x="206" y="20"/>
                  </a:lnTo>
                  <a:lnTo>
                    <a:pt x="150" y="57"/>
                  </a:lnTo>
                  <a:lnTo>
                    <a:pt x="94" y="94"/>
                  </a:lnTo>
                  <a:lnTo>
                    <a:pt x="56" y="132"/>
                  </a:lnTo>
                  <a:lnTo>
                    <a:pt x="38" y="188"/>
                  </a:lnTo>
                  <a:lnTo>
                    <a:pt x="19" y="244"/>
                  </a:lnTo>
                  <a:lnTo>
                    <a:pt x="0" y="319"/>
                  </a:lnTo>
                  <a:lnTo>
                    <a:pt x="19" y="375"/>
                  </a:lnTo>
                  <a:lnTo>
                    <a:pt x="38" y="431"/>
                  </a:lnTo>
                  <a:lnTo>
                    <a:pt x="56" y="487"/>
                  </a:lnTo>
                  <a:lnTo>
                    <a:pt x="94" y="543"/>
                  </a:lnTo>
                  <a:lnTo>
                    <a:pt x="150" y="580"/>
                  </a:lnTo>
                  <a:lnTo>
                    <a:pt x="206" y="618"/>
                  </a:lnTo>
                  <a:lnTo>
                    <a:pt x="262" y="636"/>
                  </a:lnTo>
                  <a:lnTo>
                    <a:pt x="393" y="636"/>
                  </a:lnTo>
                  <a:lnTo>
                    <a:pt x="449" y="618"/>
                  </a:lnTo>
                  <a:lnTo>
                    <a:pt x="505" y="580"/>
                  </a:lnTo>
                  <a:lnTo>
                    <a:pt x="561" y="543"/>
                  </a:lnTo>
                  <a:lnTo>
                    <a:pt x="599" y="487"/>
                  </a:lnTo>
                  <a:lnTo>
                    <a:pt x="617" y="431"/>
                  </a:lnTo>
                  <a:lnTo>
                    <a:pt x="636" y="375"/>
                  </a:lnTo>
                  <a:lnTo>
                    <a:pt x="655" y="319"/>
                  </a:lnTo>
                  <a:lnTo>
                    <a:pt x="636" y="244"/>
                  </a:lnTo>
                  <a:lnTo>
                    <a:pt x="617" y="188"/>
                  </a:lnTo>
                  <a:lnTo>
                    <a:pt x="599" y="132"/>
                  </a:lnTo>
                  <a:lnTo>
                    <a:pt x="561" y="94"/>
                  </a:lnTo>
                  <a:lnTo>
                    <a:pt x="505" y="57"/>
                  </a:lnTo>
                  <a:lnTo>
                    <a:pt x="449" y="20"/>
                  </a:lnTo>
                  <a:lnTo>
                    <a:pt x="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1401175" y="3462975"/>
              <a:ext cx="16375" cy="16375"/>
            </a:xfrm>
            <a:custGeom>
              <a:avLst/>
              <a:gdLst/>
              <a:ahLst/>
              <a:cxnLst/>
              <a:rect l="l" t="t" r="r" b="b"/>
              <a:pathLst>
                <a:path w="655" h="655" extrusionOk="0">
                  <a:moveTo>
                    <a:pt x="337" y="0"/>
                  </a:moveTo>
                  <a:lnTo>
                    <a:pt x="262" y="19"/>
                  </a:lnTo>
                  <a:lnTo>
                    <a:pt x="206" y="38"/>
                  </a:lnTo>
                  <a:lnTo>
                    <a:pt x="150" y="56"/>
                  </a:lnTo>
                  <a:lnTo>
                    <a:pt x="94" y="94"/>
                  </a:lnTo>
                  <a:lnTo>
                    <a:pt x="56" y="150"/>
                  </a:lnTo>
                  <a:lnTo>
                    <a:pt x="38" y="206"/>
                  </a:lnTo>
                  <a:lnTo>
                    <a:pt x="19" y="262"/>
                  </a:lnTo>
                  <a:lnTo>
                    <a:pt x="0" y="337"/>
                  </a:lnTo>
                  <a:lnTo>
                    <a:pt x="19" y="393"/>
                  </a:lnTo>
                  <a:lnTo>
                    <a:pt x="38" y="449"/>
                  </a:lnTo>
                  <a:lnTo>
                    <a:pt x="56"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37"/>
                  </a:lnTo>
                  <a:lnTo>
                    <a:pt x="636" y="262"/>
                  </a:lnTo>
                  <a:lnTo>
                    <a:pt x="617" y="206"/>
                  </a:lnTo>
                  <a:lnTo>
                    <a:pt x="599" y="150"/>
                  </a:lnTo>
                  <a:lnTo>
                    <a:pt x="561" y="94"/>
                  </a:lnTo>
                  <a:lnTo>
                    <a:pt x="505" y="56"/>
                  </a:lnTo>
                  <a:lnTo>
                    <a:pt x="449" y="38"/>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1401175" y="3395675"/>
              <a:ext cx="16375" cy="16375"/>
            </a:xfrm>
            <a:custGeom>
              <a:avLst/>
              <a:gdLst/>
              <a:ahLst/>
              <a:cxnLst/>
              <a:rect l="l" t="t" r="r" b="b"/>
              <a:pathLst>
                <a:path w="655" h="655" extrusionOk="0">
                  <a:moveTo>
                    <a:pt x="337" y="0"/>
                  </a:moveTo>
                  <a:lnTo>
                    <a:pt x="262" y="19"/>
                  </a:lnTo>
                  <a:lnTo>
                    <a:pt x="206" y="37"/>
                  </a:lnTo>
                  <a:lnTo>
                    <a:pt x="150" y="56"/>
                  </a:lnTo>
                  <a:lnTo>
                    <a:pt x="94" y="94"/>
                  </a:lnTo>
                  <a:lnTo>
                    <a:pt x="56" y="150"/>
                  </a:lnTo>
                  <a:lnTo>
                    <a:pt x="38" y="206"/>
                  </a:lnTo>
                  <a:lnTo>
                    <a:pt x="19" y="262"/>
                  </a:lnTo>
                  <a:lnTo>
                    <a:pt x="0" y="318"/>
                  </a:lnTo>
                  <a:lnTo>
                    <a:pt x="19" y="393"/>
                  </a:lnTo>
                  <a:lnTo>
                    <a:pt x="38" y="449"/>
                  </a:lnTo>
                  <a:lnTo>
                    <a:pt x="56"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7"/>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1401175" y="3328375"/>
              <a:ext cx="16375" cy="15900"/>
            </a:xfrm>
            <a:custGeom>
              <a:avLst/>
              <a:gdLst/>
              <a:ahLst/>
              <a:cxnLst/>
              <a:rect l="l" t="t" r="r" b="b"/>
              <a:pathLst>
                <a:path w="655" h="636" extrusionOk="0">
                  <a:moveTo>
                    <a:pt x="337" y="0"/>
                  </a:moveTo>
                  <a:lnTo>
                    <a:pt x="262" y="19"/>
                  </a:lnTo>
                  <a:lnTo>
                    <a:pt x="206" y="37"/>
                  </a:lnTo>
                  <a:lnTo>
                    <a:pt x="150" y="56"/>
                  </a:lnTo>
                  <a:lnTo>
                    <a:pt x="94" y="93"/>
                  </a:lnTo>
                  <a:lnTo>
                    <a:pt x="56" y="150"/>
                  </a:lnTo>
                  <a:lnTo>
                    <a:pt x="38" y="206"/>
                  </a:lnTo>
                  <a:lnTo>
                    <a:pt x="19" y="262"/>
                  </a:lnTo>
                  <a:lnTo>
                    <a:pt x="0" y="318"/>
                  </a:lnTo>
                  <a:lnTo>
                    <a:pt x="19" y="393"/>
                  </a:lnTo>
                  <a:lnTo>
                    <a:pt x="38" y="449"/>
                  </a:lnTo>
                  <a:lnTo>
                    <a:pt x="56" y="505"/>
                  </a:lnTo>
                  <a:lnTo>
                    <a:pt x="94" y="542"/>
                  </a:lnTo>
                  <a:lnTo>
                    <a:pt x="150" y="598"/>
                  </a:lnTo>
                  <a:lnTo>
                    <a:pt x="206" y="617"/>
                  </a:lnTo>
                  <a:lnTo>
                    <a:pt x="262" y="636"/>
                  </a:lnTo>
                  <a:lnTo>
                    <a:pt x="393" y="636"/>
                  </a:lnTo>
                  <a:lnTo>
                    <a:pt x="449" y="617"/>
                  </a:lnTo>
                  <a:lnTo>
                    <a:pt x="505" y="598"/>
                  </a:lnTo>
                  <a:lnTo>
                    <a:pt x="561" y="542"/>
                  </a:lnTo>
                  <a:lnTo>
                    <a:pt x="599" y="505"/>
                  </a:lnTo>
                  <a:lnTo>
                    <a:pt x="617" y="449"/>
                  </a:lnTo>
                  <a:lnTo>
                    <a:pt x="636" y="393"/>
                  </a:lnTo>
                  <a:lnTo>
                    <a:pt x="655" y="318"/>
                  </a:lnTo>
                  <a:lnTo>
                    <a:pt x="636" y="262"/>
                  </a:lnTo>
                  <a:lnTo>
                    <a:pt x="617" y="206"/>
                  </a:lnTo>
                  <a:lnTo>
                    <a:pt x="599" y="150"/>
                  </a:lnTo>
                  <a:lnTo>
                    <a:pt x="561" y="93"/>
                  </a:lnTo>
                  <a:lnTo>
                    <a:pt x="505" y="56"/>
                  </a:lnTo>
                  <a:lnTo>
                    <a:pt x="449" y="37"/>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0"/>
        <p:cNvGrpSpPr/>
        <p:nvPr/>
      </p:nvGrpSpPr>
      <p:grpSpPr>
        <a:xfrm>
          <a:off x="0" y="0"/>
          <a:ext cx="0" cy="0"/>
          <a:chOff x="0" y="0"/>
          <a:chExt cx="0" cy="0"/>
        </a:xfrm>
      </p:grpSpPr>
      <p:sp>
        <p:nvSpPr>
          <p:cNvPr id="191" name="Google Shape;191;p5"/>
          <p:cNvSpPr txBox="1">
            <a:spLocks noGrp="1"/>
          </p:cNvSpPr>
          <p:nvPr>
            <p:ph type="subTitle" idx="1"/>
          </p:nvPr>
        </p:nvSpPr>
        <p:spPr>
          <a:xfrm>
            <a:off x="1428900" y="1940800"/>
            <a:ext cx="2352000" cy="356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1pPr>
            <a:lvl2pPr lvl="1"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192" name="Google Shape;192;p5"/>
          <p:cNvSpPr txBox="1">
            <a:spLocks noGrp="1"/>
          </p:cNvSpPr>
          <p:nvPr>
            <p:ph type="subTitle" idx="2"/>
          </p:nvPr>
        </p:nvSpPr>
        <p:spPr>
          <a:xfrm>
            <a:off x="1428900" y="3114425"/>
            <a:ext cx="2352000" cy="35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193" name="Google Shape;193;p5"/>
          <p:cNvSpPr txBox="1">
            <a:spLocks noGrp="1"/>
          </p:cNvSpPr>
          <p:nvPr>
            <p:ph type="subTitle" idx="3"/>
          </p:nvPr>
        </p:nvSpPr>
        <p:spPr>
          <a:xfrm>
            <a:off x="1428900" y="2297500"/>
            <a:ext cx="23520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5"/>
          <p:cNvSpPr txBox="1">
            <a:spLocks noGrp="1"/>
          </p:cNvSpPr>
          <p:nvPr>
            <p:ph type="subTitle" idx="4"/>
          </p:nvPr>
        </p:nvSpPr>
        <p:spPr>
          <a:xfrm>
            <a:off x="1428900" y="3471125"/>
            <a:ext cx="23520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5"/>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6" name="Google Shape;196;p5"/>
          <p:cNvSpPr/>
          <p:nvPr/>
        </p:nvSpPr>
        <p:spPr>
          <a:xfrm>
            <a:off x="0" y="4826400"/>
            <a:ext cx="9144000" cy="317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97" name="Google Shape;197;p5"/>
          <p:cNvGrpSpPr/>
          <p:nvPr/>
        </p:nvGrpSpPr>
        <p:grpSpPr>
          <a:xfrm>
            <a:off x="8682233" y="-11"/>
            <a:ext cx="461937" cy="461937"/>
            <a:chOff x="5807050" y="884950"/>
            <a:chExt cx="343550" cy="343550"/>
          </a:xfrm>
        </p:grpSpPr>
        <p:sp>
          <p:nvSpPr>
            <p:cNvPr id="198" name="Google Shape;198;p5"/>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5"/>
          <p:cNvGrpSpPr/>
          <p:nvPr/>
        </p:nvGrpSpPr>
        <p:grpSpPr>
          <a:xfrm>
            <a:off x="8" y="-11"/>
            <a:ext cx="461937" cy="461937"/>
            <a:chOff x="5807050" y="884950"/>
            <a:chExt cx="343550" cy="343550"/>
          </a:xfrm>
        </p:grpSpPr>
        <p:sp>
          <p:nvSpPr>
            <p:cNvPr id="208" name="Google Shape;208;p5"/>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5"/>
          <p:cNvGrpSpPr/>
          <p:nvPr/>
        </p:nvGrpSpPr>
        <p:grpSpPr>
          <a:xfrm rot="-5400000">
            <a:off x="-303096" y="4055884"/>
            <a:ext cx="1072603" cy="466362"/>
            <a:chOff x="3468800" y="239525"/>
            <a:chExt cx="843175" cy="365975"/>
          </a:xfrm>
        </p:grpSpPr>
        <p:sp>
          <p:nvSpPr>
            <p:cNvPr id="218" name="Google Shape;218;p5"/>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5"/>
          <p:cNvGrpSpPr/>
          <p:nvPr/>
        </p:nvGrpSpPr>
        <p:grpSpPr>
          <a:xfrm rot="-5400000">
            <a:off x="-176587" y="1061646"/>
            <a:ext cx="886061" cy="173737"/>
            <a:chOff x="5589725" y="3057300"/>
            <a:chExt cx="352900" cy="68250"/>
          </a:xfrm>
        </p:grpSpPr>
        <p:sp>
          <p:nvSpPr>
            <p:cNvPr id="237" name="Google Shape;237;p5"/>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5"/>
          <p:cNvGrpSpPr/>
          <p:nvPr/>
        </p:nvGrpSpPr>
        <p:grpSpPr>
          <a:xfrm rot="-5400000">
            <a:off x="8325619" y="4151733"/>
            <a:ext cx="921351" cy="178180"/>
            <a:chOff x="5589725" y="3057300"/>
            <a:chExt cx="352900" cy="68250"/>
          </a:xfrm>
        </p:grpSpPr>
        <p:sp>
          <p:nvSpPr>
            <p:cNvPr id="250" name="Google Shape;250;p5"/>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0"/>
        <p:cNvGrpSpPr/>
        <p:nvPr/>
      </p:nvGrpSpPr>
      <p:grpSpPr>
        <a:xfrm>
          <a:off x="0" y="0"/>
          <a:ext cx="0" cy="0"/>
          <a:chOff x="0" y="0"/>
          <a:chExt cx="0" cy="0"/>
        </a:xfrm>
      </p:grpSpPr>
      <p:sp>
        <p:nvSpPr>
          <p:cNvPr id="331" name="Google Shape;331;p7"/>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2" name="Google Shape;332;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33" name="Google Shape;333;p7"/>
          <p:cNvSpPr/>
          <p:nvPr/>
        </p:nvSpPr>
        <p:spPr>
          <a:xfrm>
            <a:off x="0" y="4826400"/>
            <a:ext cx="9144000" cy="317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334" name="Google Shape;334;p7"/>
          <p:cNvGrpSpPr/>
          <p:nvPr/>
        </p:nvGrpSpPr>
        <p:grpSpPr>
          <a:xfrm>
            <a:off x="-614971" y="4360034"/>
            <a:ext cx="1072603" cy="466362"/>
            <a:chOff x="3468800" y="239525"/>
            <a:chExt cx="843175" cy="365975"/>
          </a:xfrm>
        </p:grpSpPr>
        <p:sp>
          <p:nvSpPr>
            <p:cNvPr id="335" name="Google Shape;335;p7"/>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5400000">
            <a:off x="-209825" y="508571"/>
            <a:ext cx="886061" cy="173737"/>
            <a:chOff x="5589725" y="3057300"/>
            <a:chExt cx="352900" cy="68250"/>
          </a:xfrm>
        </p:grpSpPr>
        <p:sp>
          <p:nvSpPr>
            <p:cNvPr id="354" name="Google Shape;354;p7"/>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7"/>
          <p:cNvGrpSpPr/>
          <p:nvPr/>
        </p:nvGrpSpPr>
        <p:grpSpPr>
          <a:xfrm rot="-5400000">
            <a:off x="8343263" y="487821"/>
            <a:ext cx="886061" cy="173737"/>
            <a:chOff x="5589725" y="3057300"/>
            <a:chExt cx="352900" cy="68250"/>
          </a:xfrm>
        </p:grpSpPr>
        <p:sp>
          <p:nvSpPr>
            <p:cNvPr id="367" name="Google Shape;367;p7"/>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7"/>
          <p:cNvGrpSpPr/>
          <p:nvPr/>
        </p:nvGrpSpPr>
        <p:grpSpPr>
          <a:xfrm>
            <a:off x="8749879" y="4360034"/>
            <a:ext cx="1072603" cy="466362"/>
            <a:chOff x="3468800" y="239525"/>
            <a:chExt cx="843175" cy="365975"/>
          </a:xfrm>
        </p:grpSpPr>
        <p:sp>
          <p:nvSpPr>
            <p:cNvPr id="380" name="Google Shape;380;p7"/>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p:nvPr/>
        </p:nvSpPr>
        <p:spPr>
          <a:xfrm>
            <a:off x="0"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400" name="Google Shape;400;p8"/>
          <p:cNvGrpSpPr/>
          <p:nvPr/>
        </p:nvGrpSpPr>
        <p:grpSpPr>
          <a:xfrm>
            <a:off x="7755903" y="3679970"/>
            <a:ext cx="1395033" cy="605506"/>
            <a:chOff x="3468800" y="239525"/>
            <a:chExt cx="843175" cy="365975"/>
          </a:xfrm>
        </p:grpSpPr>
        <p:sp>
          <p:nvSpPr>
            <p:cNvPr id="401" name="Google Shape;401;p8"/>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rot="-5400000">
            <a:off x="8329553" y="582791"/>
            <a:ext cx="1067170" cy="206374"/>
            <a:chOff x="5589725" y="3057300"/>
            <a:chExt cx="352900" cy="68250"/>
          </a:xfrm>
        </p:grpSpPr>
        <p:sp>
          <p:nvSpPr>
            <p:cNvPr id="420" name="Google Shape;420;p8"/>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8"/>
          <p:cNvGrpSpPr/>
          <p:nvPr/>
        </p:nvGrpSpPr>
        <p:grpSpPr>
          <a:xfrm>
            <a:off x="4038415" y="4611291"/>
            <a:ext cx="1067170" cy="206374"/>
            <a:chOff x="5589725" y="3057300"/>
            <a:chExt cx="352900" cy="68250"/>
          </a:xfrm>
        </p:grpSpPr>
        <p:sp>
          <p:nvSpPr>
            <p:cNvPr id="433" name="Google Shape;433;p8"/>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4" name="Google Shape;434;p8"/>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5" name="Google Shape;435;p8"/>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6" name="Google Shape;436;p8"/>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7" name="Google Shape;437;p8"/>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8" name="Google Shape;438;p8"/>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9" name="Google Shape;439;p8"/>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0" name="Google Shape;440;p8"/>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1" name="Google Shape;441;p8"/>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2" name="Google Shape;442;p8"/>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3" name="Google Shape;443;p8"/>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4" name="Google Shape;444;p8"/>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5" name="Google Shape;445;p8"/>
          <p:cNvGrpSpPr/>
          <p:nvPr/>
        </p:nvGrpSpPr>
        <p:grpSpPr>
          <a:xfrm rot="-5400000">
            <a:off x="-394772" y="394770"/>
            <a:ext cx="1395033" cy="605506"/>
            <a:chOff x="3468800" y="239525"/>
            <a:chExt cx="843175" cy="365975"/>
          </a:xfrm>
        </p:grpSpPr>
        <p:sp>
          <p:nvSpPr>
            <p:cNvPr id="446" name="Google Shape;446;p8"/>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8"/>
          <p:cNvGrpSpPr/>
          <p:nvPr/>
        </p:nvGrpSpPr>
        <p:grpSpPr>
          <a:xfrm>
            <a:off x="4" y="3750476"/>
            <a:ext cx="535010" cy="535010"/>
            <a:chOff x="5807050" y="884950"/>
            <a:chExt cx="343550" cy="343550"/>
          </a:xfrm>
        </p:grpSpPr>
        <p:sp>
          <p:nvSpPr>
            <p:cNvPr id="465" name="Google Shape;465;p8"/>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 name="Google Shape;474;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3"/>
        <p:cNvGrpSpPr/>
        <p:nvPr/>
      </p:nvGrpSpPr>
      <p:grpSpPr>
        <a:xfrm>
          <a:off x="0" y="0"/>
          <a:ext cx="0" cy="0"/>
          <a:chOff x="0" y="0"/>
          <a:chExt cx="0" cy="0"/>
        </a:xfrm>
      </p:grpSpPr>
      <p:sp>
        <p:nvSpPr>
          <p:cNvPr id="554" name="Google Shape;554;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55" name="Google Shape;555;p10"/>
          <p:cNvSpPr/>
          <p:nvPr/>
        </p:nvSpPr>
        <p:spPr>
          <a:xfrm flipH="1">
            <a:off x="0"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56" name="Google Shape;556;p10"/>
          <p:cNvGrpSpPr/>
          <p:nvPr/>
        </p:nvGrpSpPr>
        <p:grpSpPr>
          <a:xfrm flipH="1">
            <a:off x="7748964" y="-5"/>
            <a:ext cx="1395033" cy="605506"/>
            <a:chOff x="3468800" y="239525"/>
            <a:chExt cx="843175" cy="365975"/>
          </a:xfrm>
        </p:grpSpPr>
        <p:sp>
          <p:nvSpPr>
            <p:cNvPr id="557" name="Google Shape;557;p10"/>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0"/>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0"/>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0"/>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0"/>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0"/>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0"/>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0"/>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0"/>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0"/>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0"/>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0"/>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0"/>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0"/>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0"/>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0"/>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0"/>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0"/>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10"/>
          <p:cNvGrpSpPr/>
          <p:nvPr/>
        </p:nvGrpSpPr>
        <p:grpSpPr>
          <a:xfrm rot="5400000" flipH="1">
            <a:off x="8260778" y="3568991"/>
            <a:ext cx="1067170" cy="206374"/>
            <a:chOff x="5589725" y="3057300"/>
            <a:chExt cx="352900" cy="68250"/>
          </a:xfrm>
        </p:grpSpPr>
        <p:sp>
          <p:nvSpPr>
            <p:cNvPr id="576" name="Google Shape;576;p10"/>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0"/>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0"/>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0"/>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0"/>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0"/>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0"/>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0"/>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0"/>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0"/>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0"/>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0"/>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10"/>
          <p:cNvGrpSpPr/>
          <p:nvPr/>
        </p:nvGrpSpPr>
        <p:grpSpPr>
          <a:xfrm flipH="1">
            <a:off x="715103" y="164304"/>
            <a:ext cx="1067170" cy="206374"/>
            <a:chOff x="5589725" y="3057300"/>
            <a:chExt cx="352900" cy="68250"/>
          </a:xfrm>
        </p:grpSpPr>
        <p:sp>
          <p:nvSpPr>
            <p:cNvPr id="589" name="Google Shape;589;p10"/>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0"/>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0"/>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0"/>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0"/>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0"/>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0"/>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0"/>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0"/>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0"/>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0"/>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0"/>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0"/>
          <p:cNvGrpSpPr/>
          <p:nvPr/>
        </p:nvGrpSpPr>
        <p:grpSpPr>
          <a:xfrm rot="5400000" flipH="1">
            <a:off x="-394761" y="3285195"/>
            <a:ext cx="1395033" cy="605506"/>
            <a:chOff x="3468800" y="239525"/>
            <a:chExt cx="843175" cy="365975"/>
          </a:xfrm>
        </p:grpSpPr>
        <p:sp>
          <p:nvSpPr>
            <p:cNvPr id="602" name="Google Shape;602;p10"/>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0"/>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0"/>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0"/>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0"/>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0"/>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0"/>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0"/>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0"/>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0"/>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0"/>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0"/>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0"/>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0"/>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0"/>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0"/>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0"/>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10"/>
          <p:cNvGrpSpPr/>
          <p:nvPr/>
        </p:nvGrpSpPr>
        <p:grpSpPr>
          <a:xfrm flipH="1">
            <a:off x="11" y="1"/>
            <a:ext cx="535010" cy="535010"/>
            <a:chOff x="5807050" y="884950"/>
            <a:chExt cx="343550" cy="343550"/>
          </a:xfrm>
        </p:grpSpPr>
        <p:sp>
          <p:nvSpPr>
            <p:cNvPr id="621" name="Google Shape;621;p10"/>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0"/>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0"/>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0"/>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0"/>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0"/>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0"/>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0"/>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0"/>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30"/>
        <p:cNvGrpSpPr/>
        <p:nvPr/>
      </p:nvGrpSpPr>
      <p:grpSpPr>
        <a:xfrm>
          <a:off x="0" y="0"/>
          <a:ext cx="0" cy="0"/>
          <a:chOff x="0" y="0"/>
          <a:chExt cx="0" cy="0"/>
        </a:xfrm>
      </p:grpSpPr>
      <p:sp>
        <p:nvSpPr>
          <p:cNvPr id="631" name="Google Shape;631;p11"/>
          <p:cNvSpPr/>
          <p:nvPr/>
        </p:nvSpPr>
        <p:spPr>
          <a:xfrm>
            <a:off x="0" y="4285475"/>
            <a:ext cx="9144000" cy="858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632" name="Google Shape;632;p11"/>
          <p:cNvGrpSpPr/>
          <p:nvPr/>
        </p:nvGrpSpPr>
        <p:grpSpPr>
          <a:xfrm>
            <a:off x="3" y="-5"/>
            <a:ext cx="1395033" cy="605506"/>
            <a:chOff x="3468800" y="239525"/>
            <a:chExt cx="843175" cy="365975"/>
          </a:xfrm>
        </p:grpSpPr>
        <p:sp>
          <p:nvSpPr>
            <p:cNvPr id="633" name="Google Shape;633;p11"/>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1"/>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1"/>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1"/>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11"/>
          <p:cNvGrpSpPr/>
          <p:nvPr/>
        </p:nvGrpSpPr>
        <p:grpSpPr>
          <a:xfrm rot="-5400000">
            <a:off x="-183947" y="3568991"/>
            <a:ext cx="1067170" cy="206374"/>
            <a:chOff x="5589725" y="3057300"/>
            <a:chExt cx="352900" cy="68250"/>
          </a:xfrm>
        </p:grpSpPr>
        <p:sp>
          <p:nvSpPr>
            <p:cNvPr id="652" name="Google Shape;652;p11"/>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11"/>
          <p:cNvGrpSpPr/>
          <p:nvPr/>
        </p:nvGrpSpPr>
        <p:grpSpPr>
          <a:xfrm>
            <a:off x="7361728" y="164304"/>
            <a:ext cx="1067170" cy="206374"/>
            <a:chOff x="5589725" y="3057300"/>
            <a:chExt cx="352900" cy="68250"/>
          </a:xfrm>
        </p:grpSpPr>
        <p:sp>
          <p:nvSpPr>
            <p:cNvPr id="665" name="Google Shape;665;p11"/>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1"/>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1"/>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11"/>
          <p:cNvGrpSpPr/>
          <p:nvPr/>
        </p:nvGrpSpPr>
        <p:grpSpPr>
          <a:xfrm rot="-5400000">
            <a:off x="8143728" y="3285195"/>
            <a:ext cx="1395033" cy="605506"/>
            <a:chOff x="3468800" y="239525"/>
            <a:chExt cx="843175" cy="365975"/>
          </a:xfrm>
        </p:grpSpPr>
        <p:sp>
          <p:nvSpPr>
            <p:cNvPr id="678" name="Google Shape;678;p11"/>
            <p:cNvSpPr/>
            <p:nvPr/>
          </p:nvSpPr>
          <p:spPr>
            <a:xfrm>
              <a:off x="3468800" y="576950"/>
              <a:ext cx="28550" cy="28550"/>
            </a:xfrm>
            <a:custGeom>
              <a:avLst/>
              <a:gdLst/>
              <a:ahLst/>
              <a:cxnLst/>
              <a:rect l="l" t="t" r="r" b="b"/>
              <a:pathLst>
                <a:path w="1142" h="1142" fill="none" extrusionOk="0">
                  <a:moveTo>
                    <a:pt x="1141" y="1141"/>
                  </a:moveTo>
                  <a:lnTo>
                    <a:pt x="1"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3468800" y="510125"/>
              <a:ext cx="95850" cy="95375"/>
            </a:xfrm>
            <a:custGeom>
              <a:avLst/>
              <a:gdLst/>
              <a:ahLst/>
              <a:cxnLst/>
              <a:rect l="l" t="t" r="r" b="b"/>
              <a:pathLst>
                <a:path w="3834" h="3815" fill="none" extrusionOk="0">
                  <a:moveTo>
                    <a:pt x="1" y="0"/>
                  </a:moveTo>
                  <a:lnTo>
                    <a:pt x="3833" y="381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3468800" y="442825"/>
              <a:ext cx="162675" cy="162675"/>
            </a:xfrm>
            <a:custGeom>
              <a:avLst/>
              <a:gdLst/>
              <a:ahLst/>
              <a:cxnLst/>
              <a:rect l="l" t="t" r="r" b="b"/>
              <a:pathLst>
                <a:path w="6507" h="6507" fill="none" extrusionOk="0">
                  <a:moveTo>
                    <a:pt x="1" y="0"/>
                  </a:moveTo>
                  <a:lnTo>
                    <a:pt x="6507" y="650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3468800" y="375975"/>
              <a:ext cx="229975" cy="229525"/>
            </a:xfrm>
            <a:custGeom>
              <a:avLst/>
              <a:gdLst/>
              <a:ahLst/>
              <a:cxnLst/>
              <a:rect l="l" t="t" r="r" b="b"/>
              <a:pathLst>
                <a:path w="9199" h="9181" fill="none" extrusionOk="0">
                  <a:moveTo>
                    <a:pt x="1" y="1"/>
                  </a:moveTo>
                  <a:lnTo>
                    <a:pt x="9199" y="918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3468800" y="308675"/>
              <a:ext cx="297275" cy="296825"/>
            </a:xfrm>
            <a:custGeom>
              <a:avLst/>
              <a:gdLst/>
              <a:ahLst/>
              <a:cxnLst/>
              <a:rect l="l" t="t" r="r" b="b"/>
              <a:pathLst>
                <a:path w="11891" h="11873" fill="none" extrusionOk="0">
                  <a:moveTo>
                    <a:pt x="1" y="1"/>
                  </a:moveTo>
                  <a:lnTo>
                    <a:pt x="11891" y="118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3468800" y="241375"/>
              <a:ext cx="364125" cy="364125"/>
            </a:xfrm>
            <a:custGeom>
              <a:avLst/>
              <a:gdLst/>
              <a:ahLst/>
              <a:cxnLst/>
              <a:rect l="l" t="t" r="r" b="b"/>
              <a:pathLst>
                <a:path w="14565" h="14565" fill="none" extrusionOk="0">
                  <a:moveTo>
                    <a:pt x="1" y="1"/>
                  </a:moveTo>
                  <a:lnTo>
                    <a:pt x="14564" y="14564"/>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1"/>
            <p:cNvSpPr/>
            <p:nvPr/>
          </p:nvSpPr>
          <p:spPr>
            <a:xfrm>
              <a:off x="3534250" y="239525"/>
              <a:ext cx="365975" cy="365975"/>
            </a:xfrm>
            <a:custGeom>
              <a:avLst/>
              <a:gdLst/>
              <a:ahLst/>
              <a:cxnLst/>
              <a:rect l="l" t="t" r="r" b="b"/>
              <a:pathLst>
                <a:path w="14639" h="14639" fill="none" extrusionOk="0">
                  <a:moveTo>
                    <a:pt x="0"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3601075" y="239525"/>
              <a:ext cx="366450" cy="365975"/>
            </a:xfrm>
            <a:custGeom>
              <a:avLst/>
              <a:gdLst/>
              <a:ahLst/>
              <a:cxnLst/>
              <a:rect l="l" t="t" r="r" b="b"/>
              <a:pathLst>
                <a:path w="14658"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1"/>
            <p:cNvSpPr/>
            <p:nvPr/>
          </p:nvSpPr>
          <p:spPr>
            <a:xfrm>
              <a:off x="3668375" y="239525"/>
              <a:ext cx="365975" cy="365975"/>
            </a:xfrm>
            <a:custGeom>
              <a:avLst/>
              <a:gdLst/>
              <a:ahLst/>
              <a:cxnLst/>
              <a:rect l="l" t="t" r="r" b="b"/>
              <a:pathLst>
                <a:path w="14639" h="14639" fill="none" extrusionOk="0">
                  <a:moveTo>
                    <a:pt x="1" y="0"/>
                  </a:moveTo>
                  <a:lnTo>
                    <a:pt x="1463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1"/>
            <p:cNvSpPr/>
            <p:nvPr/>
          </p:nvSpPr>
          <p:spPr>
            <a:xfrm>
              <a:off x="3735200" y="239525"/>
              <a:ext cx="366450" cy="365975"/>
            </a:xfrm>
            <a:custGeom>
              <a:avLst/>
              <a:gdLst/>
              <a:ahLst/>
              <a:cxnLst/>
              <a:rect l="l" t="t" r="r" b="b"/>
              <a:pathLst>
                <a:path w="14658" h="14639" fill="none" extrusionOk="0">
                  <a:moveTo>
                    <a:pt x="1" y="0"/>
                  </a:moveTo>
                  <a:lnTo>
                    <a:pt x="14658"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1"/>
            <p:cNvSpPr/>
            <p:nvPr/>
          </p:nvSpPr>
          <p:spPr>
            <a:xfrm>
              <a:off x="38025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1"/>
            <p:cNvSpPr/>
            <p:nvPr/>
          </p:nvSpPr>
          <p:spPr>
            <a:xfrm>
              <a:off x="3869800" y="239525"/>
              <a:ext cx="365975" cy="365975"/>
            </a:xfrm>
            <a:custGeom>
              <a:avLst/>
              <a:gdLst/>
              <a:ahLst/>
              <a:cxnLst/>
              <a:rect l="l" t="t" r="r" b="b"/>
              <a:pathLst>
                <a:path w="14639" h="14639" fill="none" extrusionOk="0">
                  <a:moveTo>
                    <a:pt x="1" y="0"/>
                  </a:moveTo>
                  <a:lnTo>
                    <a:pt x="14639"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3936650" y="239525"/>
              <a:ext cx="366425" cy="365975"/>
            </a:xfrm>
            <a:custGeom>
              <a:avLst/>
              <a:gdLst/>
              <a:ahLst/>
              <a:cxnLst/>
              <a:rect l="l" t="t" r="r" b="b"/>
              <a:pathLst>
                <a:path w="14657" h="14639" fill="none" extrusionOk="0">
                  <a:moveTo>
                    <a:pt x="0" y="0"/>
                  </a:moveTo>
                  <a:lnTo>
                    <a:pt x="14657" y="1463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4003950" y="239525"/>
              <a:ext cx="308025" cy="308000"/>
            </a:xfrm>
            <a:custGeom>
              <a:avLst/>
              <a:gdLst/>
              <a:ahLst/>
              <a:cxnLst/>
              <a:rect l="l" t="t" r="r" b="b"/>
              <a:pathLst>
                <a:path w="12321" h="12320" fill="none" extrusionOk="0">
                  <a:moveTo>
                    <a:pt x="0" y="0"/>
                  </a:moveTo>
                  <a:lnTo>
                    <a:pt x="12320" y="1232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4070775" y="239525"/>
              <a:ext cx="241200" cy="240700"/>
            </a:xfrm>
            <a:custGeom>
              <a:avLst/>
              <a:gdLst/>
              <a:ahLst/>
              <a:cxnLst/>
              <a:rect l="l" t="t" r="r" b="b"/>
              <a:pathLst>
                <a:path w="9648" h="9628" fill="none" extrusionOk="0">
                  <a:moveTo>
                    <a:pt x="1" y="0"/>
                  </a:moveTo>
                  <a:lnTo>
                    <a:pt x="9647" y="9628"/>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4138075" y="239525"/>
              <a:ext cx="173900" cy="173875"/>
            </a:xfrm>
            <a:custGeom>
              <a:avLst/>
              <a:gdLst/>
              <a:ahLst/>
              <a:cxnLst/>
              <a:rect l="l" t="t" r="r" b="b"/>
              <a:pathLst>
                <a:path w="6956" h="6955" fill="none" extrusionOk="0">
                  <a:moveTo>
                    <a:pt x="1" y="0"/>
                  </a:moveTo>
                  <a:lnTo>
                    <a:pt x="6955" y="695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4205375" y="239525"/>
              <a:ext cx="106600" cy="106575"/>
            </a:xfrm>
            <a:custGeom>
              <a:avLst/>
              <a:gdLst/>
              <a:ahLst/>
              <a:cxnLst/>
              <a:rect l="l" t="t" r="r" b="b"/>
              <a:pathLst>
                <a:path w="4264" h="4263" fill="none" extrusionOk="0">
                  <a:moveTo>
                    <a:pt x="1" y="0"/>
                  </a:moveTo>
                  <a:lnTo>
                    <a:pt x="4263" y="426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4272225" y="239525"/>
              <a:ext cx="39750" cy="39275"/>
            </a:xfrm>
            <a:custGeom>
              <a:avLst/>
              <a:gdLst/>
              <a:ahLst/>
              <a:cxnLst/>
              <a:rect l="l" t="t" r="r" b="b"/>
              <a:pathLst>
                <a:path w="1590" h="1571" fill="none" extrusionOk="0">
                  <a:moveTo>
                    <a:pt x="0" y="0"/>
                  </a:moveTo>
                  <a:lnTo>
                    <a:pt x="1589" y="157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1"/>
          <p:cNvGrpSpPr/>
          <p:nvPr/>
        </p:nvGrpSpPr>
        <p:grpSpPr>
          <a:xfrm>
            <a:off x="8608979" y="1"/>
            <a:ext cx="535010" cy="535010"/>
            <a:chOff x="5807050" y="884950"/>
            <a:chExt cx="343550" cy="343550"/>
          </a:xfrm>
        </p:grpSpPr>
        <p:sp>
          <p:nvSpPr>
            <p:cNvPr id="697" name="Google Shape;697;p11"/>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1"/>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7" name="Google Shape;707;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0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64"/>
        <p:cNvGrpSpPr/>
        <p:nvPr/>
      </p:nvGrpSpPr>
      <p:grpSpPr>
        <a:xfrm>
          <a:off x="0" y="0"/>
          <a:ext cx="0" cy="0"/>
          <a:chOff x="0" y="0"/>
          <a:chExt cx="0" cy="0"/>
        </a:xfrm>
      </p:grpSpPr>
      <p:sp>
        <p:nvSpPr>
          <p:cNvPr id="765" name="Google Shape;765;p14"/>
          <p:cNvSpPr txBox="1">
            <a:spLocks noGrp="1"/>
          </p:cNvSpPr>
          <p:nvPr>
            <p:ph type="subTitle" idx="1"/>
          </p:nvPr>
        </p:nvSpPr>
        <p:spPr>
          <a:xfrm>
            <a:off x="720000" y="2988425"/>
            <a:ext cx="2460300" cy="40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Raleway"/>
              <a:buNone/>
              <a:defRPr sz="1800">
                <a:latin typeface="Be Vietnam Pro Black"/>
                <a:ea typeface="Be Vietnam Pro Black"/>
                <a:cs typeface="Be Vietnam Pro Black"/>
                <a:sym typeface="Be Vietnam Pro Black"/>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66" name="Google Shape;766;p14"/>
          <p:cNvSpPr txBox="1">
            <a:spLocks noGrp="1"/>
          </p:cNvSpPr>
          <p:nvPr>
            <p:ph type="subTitle" idx="2"/>
          </p:nvPr>
        </p:nvSpPr>
        <p:spPr>
          <a:xfrm>
            <a:off x="720000" y="3811076"/>
            <a:ext cx="2460300" cy="54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7" name="Google Shape;767;p14"/>
          <p:cNvSpPr txBox="1">
            <a:spLocks noGrp="1"/>
          </p:cNvSpPr>
          <p:nvPr>
            <p:ph type="subTitle" idx="3"/>
          </p:nvPr>
        </p:nvSpPr>
        <p:spPr>
          <a:xfrm>
            <a:off x="3341850" y="3811076"/>
            <a:ext cx="2460300" cy="54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8" name="Google Shape;768;p14"/>
          <p:cNvSpPr txBox="1">
            <a:spLocks noGrp="1"/>
          </p:cNvSpPr>
          <p:nvPr>
            <p:ph type="subTitle" idx="4"/>
          </p:nvPr>
        </p:nvSpPr>
        <p:spPr>
          <a:xfrm>
            <a:off x="5973314" y="3811076"/>
            <a:ext cx="2460300" cy="54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9" name="Google Shape;769;p14"/>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0" name="Google Shape;770;p14"/>
          <p:cNvSpPr txBox="1">
            <a:spLocks noGrp="1"/>
          </p:cNvSpPr>
          <p:nvPr>
            <p:ph type="subTitle" idx="5"/>
          </p:nvPr>
        </p:nvSpPr>
        <p:spPr>
          <a:xfrm>
            <a:off x="3341850" y="2988425"/>
            <a:ext cx="2460300" cy="40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Raleway"/>
              <a:buNone/>
              <a:defRPr sz="1800">
                <a:latin typeface="Be Vietnam Pro Black"/>
                <a:ea typeface="Be Vietnam Pro Black"/>
                <a:cs typeface="Be Vietnam Pro Black"/>
                <a:sym typeface="Be Vietnam Pro Black"/>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71" name="Google Shape;771;p14"/>
          <p:cNvSpPr txBox="1">
            <a:spLocks noGrp="1"/>
          </p:cNvSpPr>
          <p:nvPr>
            <p:ph type="subTitle" idx="6"/>
          </p:nvPr>
        </p:nvSpPr>
        <p:spPr>
          <a:xfrm>
            <a:off x="5973314" y="2988425"/>
            <a:ext cx="2460300" cy="407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Raleway"/>
              <a:buNone/>
              <a:defRPr sz="1800">
                <a:latin typeface="Be Vietnam Pro Black"/>
                <a:ea typeface="Be Vietnam Pro Black"/>
                <a:cs typeface="Be Vietnam Pro Black"/>
                <a:sym typeface="Be Vietnam Pro Black"/>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72" name="Google Shape;772;p14"/>
          <p:cNvSpPr txBox="1">
            <a:spLocks noGrp="1"/>
          </p:cNvSpPr>
          <p:nvPr>
            <p:ph type="subTitle" idx="7"/>
          </p:nvPr>
        </p:nvSpPr>
        <p:spPr>
          <a:xfrm>
            <a:off x="720000" y="3363475"/>
            <a:ext cx="2460300" cy="518400"/>
          </a:xfrm>
          <a:prstGeom prst="rect">
            <a:avLst/>
          </a:prstGeom>
          <a:solidFill>
            <a:schemeClr val="dk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3" name="Google Shape;773;p14"/>
          <p:cNvSpPr txBox="1">
            <a:spLocks noGrp="1"/>
          </p:cNvSpPr>
          <p:nvPr>
            <p:ph type="subTitle" idx="8"/>
          </p:nvPr>
        </p:nvSpPr>
        <p:spPr>
          <a:xfrm>
            <a:off x="3341850" y="3391700"/>
            <a:ext cx="2460300" cy="521100"/>
          </a:xfrm>
          <a:prstGeom prst="rect">
            <a:avLst/>
          </a:prstGeom>
          <a:solidFill>
            <a:schemeClr val="dk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4" name="Google Shape;774;p14"/>
          <p:cNvSpPr txBox="1">
            <a:spLocks noGrp="1"/>
          </p:cNvSpPr>
          <p:nvPr>
            <p:ph type="subTitle" idx="9"/>
          </p:nvPr>
        </p:nvSpPr>
        <p:spPr>
          <a:xfrm>
            <a:off x="5973314" y="3391700"/>
            <a:ext cx="2460300" cy="521100"/>
          </a:xfrm>
          <a:prstGeom prst="rect">
            <a:avLst/>
          </a:prstGeom>
          <a:solidFill>
            <a:schemeClr val="dk1"/>
          </a:solid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5" name="Google Shape;775;p14"/>
          <p:cNvSpPr/>
          <p:nvPr/>
        </p:nvSpPr>
        <p:spPr>
          <a:xfrm>
            <a:off x="0" y="4826400"/>
            <a:ext cx="9144000" cy="317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776" name="Google Shape;776;p14"/>
          <p:cNvGrpSpPr/>
          <p:nvPr/>
        </p:nvGrpSpPr>
        <p:grpSpPr>
          <a:xfrm rot="-5400000">
            <a:off x="-72852" y="415234"/>
            <a:ext cx="886061" cy="173737"/>
            <a:chOff x="5589725" y="3057300"/>
            <a:chExt cx="352900" cy="68250"/>
          </a:xfrm>
        </p:grpSpPr>
        <p:sp>
          <p:nvSpPr>
            <p:cNvPr id="777" name="Google Shape;777;p14"/>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14"/>
          <p:cNvGrpSpPr/>
          <p:nvPr/>
        </p:nvGrpSpPr>
        <p:grpSpPr>
          <a:xfrm>
            <a:off x="-214" y="4362417"/>
            <a:ext cx="466335" cy="466335"/>
            <a:chOff x="5807050" y="884950"/>
            <a:chExt cx="343550" cy="343550"/>
          </a:xfrm>
        </p:grpSpPr>
        <p:sp>
          <p:nvSpPr>
            <p:cNvPr id="790" name="Google Shape;790;p14"/>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4"/>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4"/>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14"/>
          <p:cNvGrpSpPr/>
          <p:nvPr/>
        </p:nvGrpSpPr>
        <p:grpSpPr>
          <a:xfrm rot="-5400000">
            <a:off x="8325640" y="4197327"/>
            <a:ext cx="886061" cy="173737"/>
            <a:chOff x="5589725" y="3057300"/>
            <a:chExt cx="352900" cy="68250"/>
          </a:xfrm>
        </p:grpSpPr>
        <p:sp>
          <p:nvSpPr>
            <p:cNvPr id="800" name="Google Shape;800;p14"/>
            <p:cNvSpPr/>
            <p:nvPr/>
          </p:nvSpPr>
          <p:spPr>
            <a:xfrm>
              <a:off x="55897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5657025" y="3057300"/>
              <a:ext cx="16375" cy="15900"/>
            </a:xfrm>
            <a:custGeom>
              <a:avLst/>
              <a:gdLst/>
              <a:ahLst/>
              <a:cxnLst/>
              <a:rect l="l" t="t" r="r" b="b"/>
              <a:pathLst>
                <a:path w="655" h="636" extrusionOk="0">
                  <a:moveTo>
                    <a:pt x="262" y="0"/>
                  </a:moveTo>
                  <a:lnTo>
                    <a:pt x="206" y="19"/>
                  </a:lnTo>
                  <a:lnTo>
                    <a:pt x="150" y="56"/>
                  </a:lnTo>
                  <a:lnTo>
                    <a:pt x="94" y="94"/>
                  </a:lnTo>
                  <a:lnTo>
                    <a:pt x="57" y="150"/>
                  </a:lnTo>
                  <a:lnTo>
                    <a:pt x="38" y="187"/>
                  </a:lnTo>
                  <a:lnTo>
                    <a:pt x="19" y="262"/>
                  </a:lnTo>
                  <a:lnTo>
                    <a:pt x="1" y="318"/>
                  </a:lnTo>
                  <a:lnTo>
                    <a:pt x="19" y="393"/>
                  </a:lnTo>
                  <a:lnTo>
                    <a:pt x="38" y="449"/>
                  </a:lnTo>
                  <a:lnTo>
                    <a:pt x="57" y="505"/>
                  </a:lnTo>
                  <a:lnTo>
                    <a:pt x="94" y="542"/>
                  </a:lnTo>
                  <a:lnTo>
                    <a:pt x="150" y="580"/>
                  </a:lnTo>
                  <a:lnTo>
                    <a:pt x="206" y="617"/>
                  </a:lnTo>
                  <a:lnTo>
                    <a:pt x="262" y="636"/>
                  </a:lnTo>
                  <a:lnTo>
                    <a:pt x="393" y="636"/>
                  </a:lnTo>
                  <a:lnTo>
                    <a:pt x="449" y="617"/>
                  </a:lnTo>
                  <a:lnTo>
                    <a:pt x="505" y="580"/>
                  </a:lnTo>
                  <a:lnTo>
                    <a:pt x="561" y="542"/>
                  </a:lnTo>
                  <a:lnTo>
                    <a:pt x="599" y="505"/>
                  </a:lnTo>
                  <a:lnTo>
                    <a:pt x="617" y="449"/>
                  </a:lnTo>
                  <a:lnTo>
                    <a:pt x="636" y="393"/>
                  </a:lnTo>
                  <a:lnTo>
                    <a:pt x="655" y="318"/>
                  </a:lnTo>
                  <a:lnTo>
                    <a:pt x="636" y="262"/>
                  </a:lnTo>
                  <a:lnTo>
                    <a:pt x="617" y="187"/>
                  </a:lnTo>
                  <a:lnTo>
                    <a:pt x="599" y="150"/>
                  </a:lnTo>
                  <a:lnTo>
                    <a:pt x="561"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57248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30"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30"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5792100" y="3057300"/>
              <a:ext cx="15900" cy="15900"/>
            </a:xfrm>
            <a:custGeom>
              <a:avLst/>
              <a:gdLst/>
              <a:ahLst/>
              <a:cxnLst/>
              <a:rect l="l" t="t" r="r" b="b"/>
              <a:pathLst>
                <a:path w="636" h="636" extrusionOk="0">
                  <a:moveTo>
                    <a:pt x="243"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43" y="636"/>
                  </a:lnTo>
                  <a:lnTo>
                    <a:pt x="374" y="636"/>
                  </a:lnTo>
                  <a:lnTo>
                    <a:pt x="449" y="617"/>
                  </a:lnTo>
                  <a:lnTo>
                    <a:pt x="486" y="580"/>
                  </a:lnTo>
                  <a:lnTo>
                    <a:pt x="542" y="542"/>
                  </a:lnTo>
                  <a:lnTo>
                    <a:pt x="580" y="505"/>
                  </a:lnTo>
                  <a:lnTo>
                    <a:pt x="617" y="449"/>
                  </a:lnTo>
                  <a:lnTo>
                    <a:pt x="636" y="393"/>
                  </a:lnTo>
                  <a:lnTo>
                    <a:pt x="636" y="318"/>
                  </a:lnTo>
                  <a:lnTo>
                    <a:pt x="636" y="262"/>
                  </a:lnTo>
                  <a:lnTo>
                    <a:pt x="617" y="187"/>
                  </a:lnTo>
                  <a:lnTo>
                    <a:pt x="580" y="150"/>
                  </a:lnTo>
                  <a:lnTo>
                    <a:pt x="542" y="94"/>
                  </a:lnTo>
                  <a:lnTo>
                    <a:pt x="486"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5859400" y="3057300"/>
              <a:ext cx="15900" cy="15900"/>
            </a:xfrm>
            <a:custGeom>
              <a:avLst/>
              <a:gdLst/>
              <a:ahLst/>
              <a:cxnLst/>
              <a:rect l="l" t="t" r="r" b="b"/>
              <a:pathLst>
                <a:path w="636" h="636" extrusionOk="0">
                  <a:moveTo>
                    <a:pt x="262" y="0"/>
                  </a:moveTo>
                  <a:lnTo>
                    <a:pt x="187" y="19"/>
                  </a:lnTo>
                  <a:lnTo>
                    <a:pt x="131" y="56"/>
                  </a:lnTo>
                  <a:lnTo>
                    <a:pt x="94" y="94"/>
                  </a:lnTo>
                  <a:lnTo>
                    <a:pt x="56" y="150"/>
                  </a:lnTo>
                  <a:lnTo>
                    <a:pt x="19" y="187"/>
                  </a:lnTo>
                  <a:lnTo>
                    <a:pt x="0" y="262"/>
                  </a:lnTo>
                  <a:lnTo>
                    <a:pt x="0" y="318"/>
                  </a:lnTo>
                  <a:lnTo>
                    <a:pt x="0" y="393"/>
                  </a:lnTo>
                  <a:lnTo>
                    <a:pt x="19" y="449"/>
                  </a:lnTo>
                  <a:lnTo>
                    <a:pt x="56" y="505"/>
                  </a:lnTo>
                  <a:lnTo>
                    <a:pt x="94" y="542"/>
                  </a:lnTo>
                  <a:lnTo>
                    <a:pt x="131" y="580"/>
                  </a:lnTo>
                  <a:lnTo>
                    <a:pt x="187" y="617"/>
                  </a:lnTo>
                  <a:lnTo>
                    <a:pt x="262" y="636"/>
                  </a:lnTo>
                  <a:lnTo>
                    <a:pt x="374"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5926700" y="3057300"/>
              <a:ext cx="15925" cy="15900"/>
            </a:xfrm>
            <a:custGeom>
              <a:avLst/>
              <a:gdLst/>
              <a:ahLst/>
              <a:cxnLst/>
              <a:rect l="l" t="t" r="r" b="b"/>
              <a:pathLst>
                <a:path w="637" h="636" extrusionOk="0">
                  <a:moveTo>
                    <a:pt x="262" y="0"/>
                  </a:moveTo>
                  <a:lnTo>
                    <a:pt x="187" y="19"/>
                  </a:lnTo>
                  <a:lnTo>
                    <a:pt x="150" y="56"/>
                  </a:lnTo>
                  <a:lnTo>
                    <a:pt x="94" y="94"/>
                  </a:lnTo>
                  <a:lnTo>
                    <a:pt x="56" y="150"/>
                  </a:lnTo>
                  <a:lnTo>
                    <a:pt x="19" y="187"/>
                  </a:lnTo>
                  <a:lnTo>
                    <a:pt x="0" y="262"/>
                  </a:lnTo>
                  <a:lnTo>
                    <a:pt x="0" y="318"/>
                  </a:lnTo>
                  <a:lnTo>
                    <a:pt x="0" y="393"/>
                  </a:lnTo>
                  <a:lnTo>
                    <a:pt x="19" y="449"/>
                  </a:lnTo>
                  <a:lnTo>
                    <a:pt x="56" y="505"/>
                  </a:lnTo>
                  <a:lnTo>
                    <a:pt x="94" y="542"/>
                  </a:lnTo>
                  <a:lnTo>
                    <a:pt x="150" y="580"/>
                  </a:lnTo>
                  <a:lnTo>
                    <a:pt x="187" y="617"/>
                  </a:lnTo>
                  <a:lnTo>
                    <a:pt x="262" y="636"/>
                  </a:lnTo>
                  <a:lnTo>
                    <a:pt x="393" y="636"/>
                  </a:lnTo>
                  <a:lnTo>
                    <a:pt x="449" y="617"/>
                  </a:lnTo>
                  <a:lnTo>
                    <a:pt x="505" y="580"/>
                  </a:lnTo>
                  <a:lnTo>
                    <a:pt x="543" y="542"/>
                  </a:lnTo>
                  <a:lnTo>
                    <a:pt x="580" y="505"/>
                  </a:lnTo>
                  <a:lnTo>
                    <a:pt x="617" y="449"/>
                  </a:lnTo>
                  <a:lnTo>
                    <a:pt x="636" y="393"/>
                  </a:lnTo>
                  <a:lnTo>
                    <a:pt x="636" y="318"/>
                  </a:lnTo>
                  <a:lnTo>
                    <a:pt x="636" y="262"/>
                  </a:lnTo>
                  <a:lnTo>
                    <a:pt x="617" y="187"/>
                  </a:lnTo>
                  <a:lnTo>
                    <a:pt x="580" y="150"/>
                  </a:lnTo>
                  <a:lnTo>
                    <a:pt x="543" y="94"/>
                  </a:lnTo>
                  <a:lnTo>
                    <a:pt x="505" y="56"/>
                  </a:lnTo>
                  <a:lnTo>
                    <a:pt x="449" y="19"/>
                  </a:lnTo>
                  <a:lnTo>
                    <a:pt x="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5589725" y="3109175"/>
              <a:ext cx="16375" cy="16375"/>
            </a:xfrm>
            <a:custGeom>
              <a:avLst/>
              <a:gdLst/>
              <a:ahLst/>
              <a:cxnLst/>
              <a:rect l="l" t="t" r="r" b="b"/>
              <a:pathLst>
                <a:path w="655" h="655" extrusionOk="0">
                  <a:moveTo>
                    <a:pt x="318"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18"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5657025" y="3109175"/>
              <a:ext cx="16375" cy="16375"/>
            </a:xfrm>
            <a:custGeom>
              <a:avLst/>
              <a:gdLst/>
              <a:ahLst/>
              <a:cxnLst/>
              <a:rect l="l" t="t" r="r" b="b"/>
              <a:pathLst>
                <a:path w="655" h="655" extrusionOk="0">
                  <a:moveTo>
                    <a:pt x="337" y="0"/>
                  </a:moveTo>
                  <a:lnTo>
                    <a:pt x="262" y="19"/>
                  </a:lnTo>
                  <a:lnTo>
                    <a:pt x="206" y="38"/>
                  </a:lnTo>
                  <a:lnTo>
                    <a:pt x="150" y="56"/>
                  </a:lnTo>
                  <a:lnTo>
                    <a:pt x="94" y="94"/>
                  </a:lnTo>
                  <a:lnTo>
                    <a:pt x="57" y="150"/>
                  </a:lnTo>
                  <a:lnTo>
                    <a:pt x="38" y="206"/>
                  </a:lnTo>
                  <a:lnTo>
                    <a:pt x="19" y="262"/>
                  </a:lnTo>
                  <a:lnTo>
                    <a:pt x="1" y="318"/>
                  </a:lnTo>
                  <a:lnTo>
                    <a:pt x="19" y="393"/>
                  </a:lnTo>
                  <a:lnTo>
                    <a:pt x="38" y="449"/>
                  </a:lnTo>
                  <a:lnTo>
                    <a:pt x="57" y="505"/>
                  </a:lnTo>
                  <a:lnTo>
                    <a:pt x="94" y="561"/>
                  </a:lnTo>
                  <a:lnTo>
                    <a:pt x="150" y="598"/>
                  </a:lnTo>
                  <a:lnTo>
                    <a:pt x="206" y="617"/>
                  </a:lnTo>
                  <a:lnTo>
                    <a:pt x="262" y="636"/>
                  </a:lnTo>
                  <a:lnTo>
                    <a:pt x="337" y="654"/>
                  </a:lnTo>
                  <a:lnTo>
                    <a:pt x="393" y="636"/>
                  </a:lnTo>
                  <a:lnTo>
                    <a:pt x="449" y="617"/>
                  </a:lnTo>
                  <a:lnTo>
                    <a:pt x="505" y="598"/>
                  </a:lnTo>
                  <a:lnTo>
                    <a:pt x="561" y="561"/>
                  </a:lnTo>
                  <a:lnTo>
                    <a:pt x="599" y="505"/>
                  </a:lnTo>
                  <a:lnTo>
                    <a:pt x="617" y="449"/>
                  </a:lnTo>
                  <a:lnTo>
                    <a:pt x="636" y="393"/>
                  </a:lnTo>
                  <a:lnTo>
                    <a:pt x="655" y="318"/>
                  </a:lnTo>
                  <a:lnTo>
                    <a:pt x="636" y="262"/>
                  </a:lnTo>
                  <a:lnTo>
                    <a:pt x="617" y="206"/>
                  </a:lnTo>
                  <a:lnTo>
                    <a:pt x="599" y="150"/>
                  </a:lnTo>
                  <a:lnTo>
                    <a:pt x="561" y="94"/>
                  </a:lnTo>
                  <a:lnTo>
                    <a:pt x="505" y="56"/>
                  </a:lnTo>
                  <a:lnTo>
                    <a:pt x="449" y="38"/>
                  </a:lnTo>
                  <a:lnTo>
                    <a:pt x="393" y="19"/>
                  </a:lnTo>
                  <a:lnTo>
                    <a:pt x="3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57248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30"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30"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5792100" y="3109175"/>
              <a:ext cx="15900" cy="16375"/>
            </a:xfrm>
            <a:custGeom>
              <a:avLst/>
              <a:gdLst/>
              <a:ahLst/>
              <a:cxnLst/>
              <a:rect l="l" t="t" r="r" b="b"/>
              <a:pathLst>
                <a:path w="636" h="655" extrusionOk="0">
                  <a:moveTo>
                    <a:pt x="318" y="0"/>
                  </a:moveTo>
                  <a:lnTo>
                    <a:pt x="243"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43" y="636"/>
                  </a:lnTo>
                  <a:lnTo>
                    <a:pt x="318" y="654"/>
                  </a:lnTo>
                  <a:lnTo>
                    <a:pt x="374" y="636"/>
                  </a:lnTo>
                  <a:lnTo>
                    <a:pt x="449" y="617"/>
                  </a:lnTo>
                  <a:lnTo>
                    <a:pt x="486" y="598"/>
                  </a:lnTo>
                  <a:lnTo>
                    <a:pt x="542" y="561"/>
                  </a:lnTo>
                  <a:lnTo>
                    <a:pt x="580" y="505"/>
                  </a:lnTo>
                  <a:lnTo>
                    <a:pt x="617" y="449"/>
                  </a:lnTo>
                  <a:lnTo>
                    <a:pt x="636" y="393"/>
                  </a:lnTo>
                  <a:lnTo>
                    <a:pt x="636" y="318"/>
                  </a:lnTo>
                  <a:lnTo>
                    <a:pt x="636" y="262"/>
                  </a:lnTo>
                  <a:lnTo>
                    <a:pt x="617" y="206"/>
                  </a:lnTo>
                  <a:lnTo>
                    <a:pt x="580" y="150"/>
                  </a:lnTo>
                  <a:lnTo>
                    <a:pt x="542" y="94"/>
                  </a:lnTo>
                  <a:lnTo>
                    <a:pt x="486"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5859400" y="3109175"/>
              <a:ext cx="15900" cy="16375"/>
            </a:xfrm>
            <a:custGeom>
              <a:avLst/>
              <a:gdLst/>
              <a:ahLst/>
              <a:cxnLst/>
              <a:rect l="l" t="t" r="r" b="b"/>
              <a:pathLst>
                <a:path w="636" h="655" extrusionOk="0">
                  <a:moveTo>
                    <a:pt x="318" y="0"/>
                  </a:moveTo>
                  <a:lnTo>
                    <a:pt x="262" y="19"/>
                  </a:lnTo>
                  <a:lnTo>
                    <a:pt x="187" y="38"/>
                  </a:lnTo>
                  <a:lnTo>
                    <a:pt x="131" y="56"/>
                  </a:lnTo>
                  <a:lnTo>
                    <a:pt x="94" y="94"/>
                  </a:lnTo>
                  <a:lnTo>
                    <a:pt x="56" y="150"/>
                  </a:lnTo>
                  <a:lnTo>
                    <a:pt x="19" y="206"/>
                  </a:lnTo>
                  <a:lnTo>
                    <a:pt x="0" y="262"/>
                  </a:lnTo>
                  <a:lnTo>
                    <a:pt x="0" y="318"/>
                  </a:lnTo>
                  <a:lnTo>
                    <a:pt x="0" y="393"/>
                  </a:lnTo>
                  <a:lnTo>
                    <a:pt x="19" y="449"/>
                  </a:lnTo>
                  <a:lnTo>
                    <a:pt x="56" y="505"/>
                  </a:lnTo>
                  <a:lnTo>
                    <a:pt x="94" y="561"/>
                  </a:lnTo>
                  <a:lnTo>
                    <a:pt x="131" y="598"/>
                  </a:lnTo>
                  <a:lnTo>
                    <a:pt x="187" y="617"/>
                  </a:lnTo>
                  <a:lnTo>
                    <a:pt x="262" y="636"/>
                  </a:lnTo>
                  <a:lnTo>
                    <a:pt x="318" y="654"/>
                  </a:lnTo>
                  <a:lnTo>
                    <a:pt x="374"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74"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5926700" y="3109175"/>
              <a:ext cx="15925" cy="16375"/>
            </a:xfrm>
            <a:custGeom>
              <a:avLst/>
              <a:gdLst/>
              <a:ahLst/>
              <a:cxnLst/>
              <a:rect l="l" t="t" r="r" b="b"/>
              <a:pathLst>
                <a:path w="637" h="655" extrusionOk="0">
                  <a:moveTo>
                    <a:pt x="318" y="0"/>
                  </a:moveTo>
                  <a:lnTo>
                    <a:pt x="262" y="19"/>
                  </a:lnTo>
                  <a:lnTo>
                    <a:pt x="187" y="38"/>
                  </a:lnTo>
                  <a:lnTo>
                    <a:pt x="150" y="56"/>
                  </a:lnTo>
                  <a:lnTo>
                    <a:pt x="94" y="94"/>
                  </a:lnTo>
                  <a:lnTo>
                    <a:pt x="56" y="150"/>
                  </a:lnTo>
                  <a:lnTo>
                    <a:pt x="19" y="206"/>
                  </a:lnTo>
                  <a:lnTo>
                    <a:pt x="0" y="262"/>
                  </a:lnTo>
                  <a:lnTo>
                    <a:pt x="0" y="318"/>
                  </a:lnTo>
                  <a:lnTo>
                    <a:pt x="0" y="393"/>
                  </a:lnTo>
                  <a:lnTo>
                    <a:pt x="19" y="449"/>
                  </a:lnTo>
                  <a:lnTo>
                    <a:pt x="56" y="505"/>
                  </a:lnTo>
                  <a:lnTo>
                    <a:pt x="94" y="561"/>
                  </a:lnTo>
                  <a:lnTo>
                    <a:pt x="150" y="598"/>
                  </a:lnTo>
                  <a:lnTo>
                    <a:pt x="187" y="617"/>
                  </a:lnTo>
                  <a:lnTo>
                    <a:pt x="262" y="636"/>
                  </a:lnTo>
                  <a:lnTo>
                    <a:pt x="318" y="654"/>
                  </a:lnTo>
                  <a:lnTo>
                    <a:pt x="393" y="636"/>
                  </a:lnTo>
                  <a:lnTo>
                    <a:pt x="449" y="617"/>
                  </a:lnTo>
                  <a:lnTo>
                    <a:pt x="505" y="598"/>
                  </a:lnTo>
                  <a:lnTo>
                    <a:pt x="543" y="561"/>
                  </a:lnTo>
                  <a:lnTo>
                    <a:pt x="580" y="505"/>
                  </a:lnTo>
                  <a:lnTo>
                    <a:pt x="617" y="449"/>
                  </a:lnTo>
                  <a:lnTo>
                    <a:pt x="636" y="393"/>
                  </a:lnTo>
                  <a:lnTo>
                    <a:pt x="636" y="318"/>
                  </a:lnTo>
                  <a:lnTo>
                    <a:pt x="636" y="262"/>
                  </a:lnTo>
                  <a:lnTo>
                    <a:pt x="617" y="206"/>
                  </a:lnTo>
                  <a:lnTo>
                    <a:pt x="580" y="150"/>
                  </a:lnTo>
                  <a:lnTo>
                    <a:pt x="543" y="94"/>
                  </a:lnTo>
                  <a:lnTo>
                    <a:pt x="505" y="56"/>
                  </a:lnTo>
                  <a:lnTo>
                    <a:pt x="449" y="38"/>
                  </a:lnTo>
                  <a:lnTo>
                    <a:pt x="393" y="19"/>
                  </a:lnTo>
                  <a:lnTo>
                    <a:pt x="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14"/>
          <p:cNvGrpSpPr/>
          <p:nvPr/>
        </p:nvGrpSpPr>
        <p:grpSpPr>
          <a:xfrm>
            <a:off x="8684961" y="-33"/>
            <a:ext cx="466335" cy="466335"/>
            <a:chOff x="5807050" y="884950"/>
            <a:chExt cx="343550" cy="343550"/>
          </a:xfrm>
        </p:grpSpPr>
        <p:sp>
          <p:nvSpPr>
            <p:cNvPr id="813" name="Google Shape;813;p14"/>
            <p:cNvSpPr/>
            <p:nvPr/>
          </p:nvSpPr>
          <p:spPr>
            <a:xfrm>
              <a:off x="5807050" y="884950"/>
              <a:ext cx="29925" cy="29950"/>
            </a:xfrm>
            <a:custGeom>
              <a:avLst/>
              <a:gdLst/>
              <a:ahLst/>
              <a:cxnLst/>
              <a:rect l="l" t="t" r="r" b="b"/>
              <a:pathLst>
                <a:path w="1197" h="1198" fill="none" extrusionOk="0">
                  <a:moveTo>
                    <a:pt x="1" y="1197"/>
                  </a:moveTo>
                  <a:lnTo>
                    <a:pt x="1197" y="1"/>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5807050" y="884950"/>
              <a:ext cx="108925" cy="108925"/>
            </a:xfrm>
            <a:custGeom>
              <a:avLst/>
              <a:gdLst/>
              <a:ahLst/>
              <a:cxnLst/>
              <a:rect l="l" t="t" r="r" b="b"/>
              <a:pathLst>
                <a:path w="4357" h="4357" fill="none" extrusionOk="0">
                  <a:moveTo>
                    <a:pt x="4356" y="1"/>
                  </a:moveTo>
                  <a:lnTo>
                    <a:pt x="1" y="435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5807050" y="884950"/>
              <a:ext cx="187900" cy="187900"/>
            </a:xfrm>
            <a:custGeom>
              <a:avLst/>
              <a:gdLst/>
              <a:ahLst/>
              <a:cxnLst/>
              <a:rect l="l" t="t" r="r" b="b"/>
              <a:pathLst>
                <a:path w="7516" h="7516" fill="none" extrusionOk="0">
                  <a:moveTo>
                    <a:pt x="7516" y="1"/>
                  </a:moveTo>
                  <a:lnTo>
                    <a:pt x="1" y="7516"/>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5807050" y="884950"/>
              <a:ext cx="266900" cy="266900"/>
            </a:xfrm>
            <a:custGeom>
              <a:avLst/>
              <a:gdLst/>
              <a:ahLst/>
              <a:cxnLst/>
              <a:rect l="l" t="t" r="r" b="b"/>
              <a:pathLst>
                <a:path w="10676" h="10676" fill="none" extrusionOk="0">
                  <a:moveTo>
                    <a:pt x="10675" y="1"/>
                  </a:moveTo>
                  <a:lnTo>
                    <a:pt x="1" y="10675"/>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5809850" y="887750"/>
              <a:ext cx="340750" cy="340750"/>
            </a:xfrm>
            <a:custGeom>
              <a:avLst/>
              <a:gdLst/>
              <a:ahLst/>
              <a:cxnLst/>
              <a:rect l="l" t="t" r="r" b="b"/>
              <a:pathLst>
                <a:path w="13630" h="13630" fill="none" extrusionOk="0">
                  <a:moveTo>
                    <a:pt x="13629" y="1"/>
                  </a:moveTo>
                  <a:lnTo>
                    <a:pt x="1" y="1362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5888850" y="966750"/>
              <a:ext cx="261750" cy="261750"/>
            </a:xfrm>
            <a:custGeom>
              <a:avLst/>
              <a:gdLst/>
              <a:ahLst/>
              <a:cxnLst/>
              <a:rect l="l" t="t" r="r" b="b"/>
              <a:pathLst>
                <a:path w="10470" h="10470" fill="none" extrusionOk="0">
                  <a:moveTo>
                    <a:pt x="10469" y="0"/>
                  </a:moveTo>
                  <a:lnTo>
                    <a:pt x="0" y="10469"/>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5967825" y="1045725"/>
              <a:ext cx="182775" cy="182775"/>
            </a:xfrm>
            <a:custGeom>
              <a:avLst/>
              <a:gdLst/>
              <a:ahLst/>
              <a:cxnLst/>
              <a:rect l="l" t="t" r="r" b="b"/>
              <a:pathLst>
                <a:path w="7311" h="7311" fill="none" extrusionOk="0">
                  <a:moveTo>
                    <a:pt x="7310" y="1"/>
                  </a:moveTo>
                  <a:lnTo>
                    <a:pt x="1" y="731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6046800" y="1124725"/>
              <a:ext cx="103800" cy="103775"/>
            </a:xfrm>
            <a:custGeom>
              <a:avLst/>
              <a:gdLst/>
              <a:ahLst/>
              <a:cxnLst/>
              <a:rect l="l" t="t" r="r" b="b"/>
              <a:pathLst>
                <a:path w="4152" h="4151" fill="none" extrusionOk="0">
                  <a:moveTo>
                    <a:pt x="4151" y="0"/>
                  </a:moveTo>
                  <a:lnTo>
                    <a:pt x="1" y="4150"/>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6126275" y="1204175"/>
              <a:ext cx="24325" cy="24325"/>
            </a:xfrm>
            <a:custGeom>
              <a:avLst/>
              <a:gdLst/>
              <a:ahLst/>
              <a:cxnLst/>
              <a:rect l="l" t="t" r="r" b="b"/>
              <a:pathLst>
                <a:path w="973" h="973" fill="none" extrusionOk="0">
                  <a:moveTo>
                    <a:pt x="972" y="0"/>
                  </a:moveTo>
                  <a:lnTo>
                    <a:pt x="0" y="972"/>
                  </a:lnTo>
                </a:path>
              </a:pathLst>
            </a:custGeom>
            <a:noFill/>
            <a:ln w="190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3000"/>
              <a:buFont typeface="Be Vietnam Pro Black"/>
              <a:buNone/>
              <a:defRPr sz="3000">
                <a:solidFill>
                  <a:schemeClr val="dk1"/>
                </a:solidFill>
                <a:latin typeface="Be Vietnam Pro Black"/>
                <a:ea typeface="Be Vietnam Pro Black"/>
                <a:cs typeface="Be Vietnam Pro Black"/>
                <a:sym typeface="Be Vietnam Pro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Inter"/>
              <a:buChar char="●"/>
              <a:defRPr>
                <a:solidFill>
                  <a:schemeClr val="lt1"/>
                </a:solidFill>
                <a:latin typeface="Inter"/>
                <a:ea typeface="Inter"/>
                <a:cs typeface="Inter"/>
                <a:sym typeface="Inter"/>
              </a:defRPr>
            </a:lvl1pPr>
            <a:lvl2pPr marL="914400" lvl="1"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2pPr>
            <a:lvl3pPr marL="1371600" lvl="2"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3pPr>
            <a:lvl4pPr marL="1828800" lvl="3"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4pPr>
            <a:lvl5pPr marL="2286000" lvl="4"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5pPr>
            <a:lvl6pPr marL="2743200" lvl="5"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6pPr>
            <a:lvl7pPr marL="3200400" lvl="6"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7pPr>
            <a:lvl8pPr marL="3657600" lvl="7" indent="-317500">
              <a:lnSpc>
                <a:spcPct val="100000"/>
              </a:lnSpc>
              <a:spcBef>
                <a:spcPts val="1600"/>
              </a:spcBef>
              <a:spcAft>
                <a:spcPts val="0"/>
              </a:spcAft>
              <a:buClr>
                <a:schemeClr val="lt1"/>
              </a:buClr>
              <a:buSzPts val="1400"/>
              <a:buFont typeface="Inter"/>
              <a:buChar char="○"/>
              <a:defRPr>
                <a:solidFill>
                  <a:schemeClr val="lt1"/>
                </a:solidFill>
                <a:latin typeface="Inter"/>
                <a:ea typeface="Inter"/>
                <a:cs typeface="Inter"/>
                <a:sym typeface="Inter"/>
              </a:defRPr>
            </a:lvl8pPr>
            <a:lvl9pPr marL="4114800" lvl="8" indent="-317500">
              <a:lnSpc>
                <a:spcPct val="100000"/>
              </a:lnSpc>
              <a:spcBef>
                <a:spcPts val="1600"/>
              </a:spcBef>
              <a:spcAft>
                <a:spcPts val="1600"/>
              </a:spcAft>
              <a:buClr>
                <a:schemeClr val="lt1"/>
              </a:buClr>
              <a:buSzPts val="1400"/>
              <a:buFont typeface="Inter"/>
              <a:buChar char="■"/>
              <a:defRPr>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6" r:id="rId6"/>
    <p:sldLayoutId id="2147483657" r:id="rId7"/>
    <p:sldLayoutId id="2147483658" r:id="rId8"/>
    <p:sldLayoutId id="2147483660" r:id="rId9"/>
    <p:sldLayoutId id="2147483666" r:id="rId10"/>
    <p:sldLayoutId id="2147483669" r:id="rId11"/>
    <p:sldLayoutId id="214748367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sp>
        <p:nvSpPr>
          <p:cNvPr id="1458" name="Google Shape;1458;p28"/>
          <p:cNvSpPr txBox="1">
            <a:spLocks noGrp="1"/>
          </p:cNvSpPr>
          <p:nvPr>
            <p:ph type="ctrTitle"/>
          </p:nvPr>
        </p:nvSpPr>
        <p:spPr>
          <a:xfrm>
            <a:off x="697800" y="1031363"/>
            <a:ext cx="7748400" cy="195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PHÂN TÍCH TÌNH HÌNH KINH DOANH ADIDAS </a:t>
            </a:r>
            <a:r>
              <a:rPr lang="en" sz="5000">
                <a:solidFill>
                  <a:schemeClr val="bg1"/>
                </a:solidFill>
              </a:rPr>
              <a:t>2020-2021</a:t>
            </a:r>
            <a:br>
              <a:rPr lang="en" sz="5000"/>
            </a:br>
            <a:endParaRPr sz="4100">
              <a:solidFill>
                <a:schemeClr val="lt1"/>
              </a:solidFill>
            </a:endParaRPr>
          </a:p>
        </p:txBody>
      </p:sp>
      <p:sp>
        <p:nvSpPr>
          <p:cNvPr id="1459" name="Google Shape;1459;p28"/>
          <p:cNvSpPr txBox="1">
            <a:spLocks noGrp="1"/>
          </p:cNvSpPr>
          <p:nvPr>
            <p:ph type="subTitle" idx="1"/>
          </p:nvPr>
        </p:nvSpPr>
        <p:spPr>
          <a:xfrm>
            <a:off x="2543100" y="3049906"/>
            <a:ext cx="4057800" cy="6939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Môn: Phân tích dữ liệu ứng dụng</a:t>
            </a:r>
          </a:p>
          <a:p>
            <a:pPr marL="0" lvl="0" indent="0" algn="ctr" rtl="0">
              <a:spcBef>
                <a:spcPts val="0"/>
              </a:spcBef>
              <a:spcAft>
                <a:spcPts val="0"/>
              </a:spcAft>
              <a:buNone/>
            </a:pPr>
            <a:r>
              <a:rPr lang="en"/>
              <a:t>GVHD: Nguyễn Sơn Lâm</a:t>
            </a:r>
          </a:p>
          <a:p>
            <a:pPr marL="0" lvl="0" indent="0" algn="ctr" rtl="0">
              <a:spcBef>
                <a:spcPts val="0"/>
              </a:spcBef>
              <a:spcAft>
                <a:spcPts val="0"/>
              </a:spcAft>
              <a:buNone/>
            </a:pPr>
            <a:r>
              <a:rPr lang="en"/>
              <a:t>Nhóm 7</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5E1A0D-45D3-A1F3-B9CA-FC79EC2B7E9A}"/>
              </a:ext>
            </a:extLst>
          </p:cNvPr>
          <p:cNvSpPr>
            <a:spLocks noGrp="1"/>
          </p:cNvSpPr>
          <p:nvPr>
            <p:ph type="title"/>
          </p:nvPr>
        </p:nvSpPr>
        <p:spPr>
          <a:xfrm>
            <a:off x="720000" y="117221"/>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Năm</a:t>
            </a:r>
            <a:endParaRPr lang="en-US" sz="2400"/>
          </a:p>
        </p:txBody>
      </p:sp>
      <p:sp>
        <p:nvSpPr>
          <p:cNvPr id="4" name="TextBox 3">
            <a:extLst>
              <a:ext uri="{FF2B5EF4-FFF2-40B4-BE49-F238E27FC236}">
                <a16:creationId xmlns:a16="http://schemas.microsoft.com/office/drawing/2014/main" id="{27F05026-D3BE-3AE1-8601-89592A780A13}"/>
              </a:ext>
            </a:extLst>
          </p:cNvPr>
          <p:cNvSpPr txBox="1"/>
          <p:nvPr/>
        </p:nvSpPr>
        <p:spPr>
          <a:xfrm>
            <a:off x="826718" y="876822"/>
            <a:ext cx="6801633" cy="1909625"/>
          </a:xfrm>
          <a:prstGeom prst="rect">
            <a:avLst/>
          </a:prstGeom>
          <a:noFill/>
        </p:spPr>
        <p:txBody>
          <a:bodyPr wrap="square">
            <a:spAutoFit/>
          </a:bodyPr>
          <a:lstStyle/>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Năm 2020:</a:t>
            </a:r>
            <a:endParaRPr lang="vi-VN" sz="1600" kern="100">
              <a:effectLst/>
              <a:latin typeface="Calibri" panose="020F0502020204030204" pitchFamily="34"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vi-VN" sz="1600" kern="0">
                <a:effectLst/>
                <a:latin typeface="Times New Roman" panose="02020603050405020304" pitchFamily="18" charset="0"/>
                <a:cs typeface="Times New Roman" panose="02020603050405020304" pitchFamily="18" charset="0"/>
              </a:rPr>
              <a:t>Doanh thu đạt 182,080,675</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Năm 2021:</a:t>
            </a:r>
            <a:endParaRPr lang="vi-VN" sz="1600" kern="100">
              <a:effectLst/>
              <a:latin typeface="Calibri" panose="020F0502020204030204" pitchFamily="34"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vi-VN" sz="1600" kern="0">
                <a:effectLst/>
                <a:latin typeface="Times New Roman" panose="02020603050405020304" pitchFamily="18" charset="0"/>
                <a:cs typeface="Times New Roman" panose="02020603050405020304" pitchFamily="18" charset="0"/>
              </a:rPr>
              <a:t>Doanh thu đạt 717,821,450</a:t>
            </a:r>
            <a:endParaRPr lang="vi-VN" sz="1600" kern="100">
              <a:effectLst/>
              <a:latin typeface="Calibri" panose="020F0502020204030204" pitchFamily="34"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vi-VN" sz="1600" kern="0">
                <a:effectLst/>
                <a:latin typeface="Times New Roman" panose="02020603050405020304" pitchFamily="18" charset="0"/>
                <a:cs typeface="Times New Roman" panose="02020603050405020304" pitchFamily="18" charset="0"/>
              </a:rPr>
              <a:t>Mức tăng trưởng so với năm 2020: 294%.</a:t>
            </a:r>
            <a:endParaRPr lang="en-US" sz="1600" kern="100">
              <a:latin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F93265DA-AE98-803F-EF6D-B8C4DBBD13AA}"/>
              </a:ext>
            </a:extLst>
          </p:cNvPr>
          <p:cNvSpPr txBox="1"/>
          <p:nvPr/>
        </p:nvSpPr>
        <p:spPr>
          <a:xfrm>
            <a:off x="826718" y="3023998"/>
            <a:ext cx="7937720" cy="606256"/>
          </a:xfrm>
          <a:prstGeom prst="rect">
            <a:avLst/>
          </a:prstGeom>
          <a:noFill/>
        </p:spPr>
        <p:txBody>
          <a:bodyPr wrap="square">
            <a:spAutoFit/>
          </a:bodyPr>
          <a:lstStyle/>
          <a:p>
            <a:pPr>
              <a:lnSpc>
                <a:spcPct val="107000"/>
              </a:lnSpc>
              <a:spcAft>
                <a:spcPts val="800"/>
              </a:spcAft>
            </a:pPr>
            <a:r>
              <a:rPr lang="vi-VN" sz="1600" kern="0">
                <a:effectLst/>
                <a:latin typeface="Times New Roman" panose="02020603050405020304" pitchFamily="18" charset="0"/>
                <a:cs typeface="Times New Roman" panose="02020603050405020304" pitchFamily="18" charset="0"/>
              </a:rPr>
              <a:t>Biểu đồ </a:t>
            </a:r>
            <a:r>
              <a:rPr lang="vi-VN" sz="1600" kern="0" err="1">
                <a:effectLst/>
                <a:latin typeface="Times New Roman" panose="02020603050405020304" pitchFamily="18" charset="0"/>
                <a:cs typeface="Times New Roman" panose="02020603050405020304" pitchFamily="18" charset="0"/>
              </a:rPr>
              <a:t>Total</a:t>
            </a:r>
            <a:r>
              <a:rPr lang="vi-VN" sz="1600" kern="0">
                <a:effectLst/>
                <a:latin typeface="Times New Roman" panose="02020603050405020304" pitchFamily="18" charset="0"/>
                <a:cs typeface="Times New Roman" panose="02020603050405020304" pitchFamily="18" charset="0"/>
              </a:rPr>
              <a:t> </a:t>
            </a:r>
            <a:r>
              <a:rPr lang="vi-VN" sz="1600" kern="0" err="1">
                <a:effectLst/>
                <a:latin typeface="Times New Roman" panose="02020603050405020304" pitchFamily="18" charset="0"/>
                <a:cs typeface="Times New Roman" panose="02020603050405020304" pitchFamily="18" charset="0"/>
              </a:rPr>
              <a:t>Sales</a:t>
            </a:r>
            <a:r>
              <a:rPr lang="vi-VN" sz="1600" kern="0">
                <a:effectLst/>
                <a:latin typeface="Times New Roman" panose="02020603050405020304" pitchFamily="18" charset="0"/>
                <a:cs typeface="Times New Roman" panose="02020603050405020304" pitchFamily="18" charset="0"/>
              </a:rPr>
              <a:t> </a:t>
            </a:r>
            <a:r>
              <a:rPr lang="vi-VN" sz="1600" kern="0" err="1">
                <a:effectLst/>
                <a:latin typeface="Times New Roman" panose="02020603050405020304" pitchFamily="18" charset="0"/>
                <a:cs typeface="Times New Roman" panose="02020603050405020304" pitchFamily="18" charset="0"/>
              </a:rPr>
              <a:t>by</a:t>
            </a:r>
            <a:r>
              <a:rPr lang="vi-VN" sz="1600" kern="0">
                <a:effectLst/>
                <a:latin typeface="Times New Roman" panose="02020603050405020304" pitchFamily="18" charset="0"/>
                <a:cs typeface="Times New Roman" panose="02020603050405020304" pitchFamily="18" charset="0"/>
              </a:rPr>
              <a:t> </a:t>
            </a:r>
            <a:r>
              <a:rPr lang="vi-VN" sz="1600" kern="0" err="1">
                <a:effectLst/>
                <a:latin typeface="Times New Roman" panose="02020603050405020304" pitchFamily="18" charset="0"/>
                <a:cs typeface="Times New Roman" panose="02020603050405020304" pitchFamily="18" charset="0"/>
              </a:rPr>
              <a:t>Years</a:t>
            </a:r>
            <a:r>
              <a:rPr lang="vi-VN" sz="1600" kern="0">
                <a:effectLst/>
                <a:latin typeface="Times New Roman" panose="02020603050405020304" pitchFamily="18" charset="0"/>
                <a:cs typeface="Times New Roman" panose="02020603050405020304" pitchFamily="18" charset="0"/>
              </a:rPr>
              <a:t> cho ta thấy doanh số bán hàng của </a:t>
            </a:r>
            <a:r>
              <a:rPr lang="vi-VN" sz="1600" kern="0" err="1">
                <a:effectLst/>
                <a:latin typeface="Times New Roman" panose="02020603050405020304" pitchFamily="18" charset="0"/>
                <a:cs typeface="Times New Roman" panose="02020603050405020304" pitchFamily="18" charset="0"/>
              </a:rPr>
              <a:t>adidas</a:t>
            </a:r>
            <a:r>
              <a:rPr lang="vi-VN" sz="1600" kern="0">
                <a:effectLst/>
                <a:latin typeface="Times New Roman" panose="02020603050405020304" pitchFamily="18" charset="0"/>
                <a:cs typeface="Times New Roman" panose="02020603050405020304" pitchFamily="18" charset="0"/>
              </a:rPr>
              <a:t> đang dần được phục hồi sau đại dịch </a:t>
            </a:r>
            <a:r>
              <a:rPr lang="vi-VN" sz="1600" kern="0" err="1">
                <a:effectLst/>
                <a:latin typeface="Times New Roman" panose="02020603050405020304" pitchFamily="18" charset="0"/>
                <a:cs typeface="Times New Roman" panose="02020603050405020304" pitchFamily="18" charset="0"/>
              </a:rPr>
              <a:t>Covid</a:t>
            </a:r>
            <a:r>
              <a:rPr lang="vi-VN" sz="1600" kern="0">
                <a:effectLst/>
                <a:latin typeface="Times New Roman" panose="02020603050405020304" pitchFamily="18" charset="0"/>
                <a:cs typeface="Times New Roman" panose="02020603050405020304" pitchFamily="18" charset="0"/>
              </a:rPr>
              <a:t> 19</a:t>
            </a:r>
            <a:endParaRPr lang="vi-VN" sz="1600" kern="100">
              <a:effectLst/>
              <a:latin typeface="Calibri" panose="020F0502020204030204" pitchFamily="34" charset="0"/>
              <a:cs typeface="Times New Roman" panose="02020603050405020304" pitchFamily="18" charset="0"/>
            </a:endParaRPr>
          </a:p>
        </p:txBody>
      </p:sp>
      <p:grpSp>
        <p:nvGrpSpPr>
          <p:cNvPr id="8" name="Google Shape;5581;p59">
            <a:extLst>
              <a:ext uri="{FF2B5EF4-FFF2-40B4-BE49-F238E27FC236}">
                <a16:creationId xmlns:a16="http://schemas.microsoft.com/office/drawing/2014/main" id="{6AB9F927-4EB6-E72A-6507-77C8B10BBA57}"/>
              </a:ext>
            </a:extLst>
          </p:cNvPr>
          <p:cNvGrpSpPr/>
          <p:nvPr/>
        </p:nvGrpSpPr>
        <p:grpSpPr>
          <a:xfrm>
            <a:off x="1696803" y="154903"/>
            <a:ext cx="758291" cy="628471"/>
            <a:chOff x="6598259" y="2078634"/>
            <a:chExt cx="868881" cy="684240"/>
          </a:xfrm>
        </p:grpSpPr>
        <p:sp>
          <p:nvSpPr>
            <p:cNvPr id="9" name="Google Shape;5582;p59">
              <a:extLst>
                <a:ext uri="{FF2B5EF4-FFF2-40B4-BE49-F238E27FC236}">
                  <a16:creationId xmlns:a16="http://schemas.microsoft.com/office/drawing/2014/main" id="{0F76D4B9-3EE7-63B8-5C51-FFC5D86D1D18}"/>
                </a:ext>
              </a:extLst>
            </p:cNvPr>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83;p59">
              <a:extLst>
                <a:ext uri="{FF2B5EF4-FFF2-40B4-BE49-F238E27FC236}">
                  <a16:creationId xmlns:a16="http://schemas.microsoft.com/office/drawing/2014/main" id="{3A7CD3B2-7DDC-6D7C-3CB3-0991DA5C8EEE}"/>
                </a:ext>
              </a:extLst>
            </p:cNvPr>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84;p59">
              <a:extLst>
                <a:ext uri="{FF2B5EF4-FFF2-40B4-BE49-F238E27FC236}">
                  <a16:creationId xmlns:a16="http://schemas.microsoft.com/office/drawing/2014/main" id="{103E4C6B-58CE-8265-6ACD-9481CBCC245A}"/>
                </a:ext>
              </a:extLst>
            </p:cNvPr>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85;p59">
              <a:extLst>
                <a:ext uri="{FF2B5EF4-FFF2-40B4-BE49-F238E27FC236}">
                  <a16:creationId xmlns:a16="http://schemas.microsoft.com/office/drawing/2014/main" id="{4FBE77C8-2E89-B4AB-96F1-7194F3633BEF}"/>
                </a:ext>
              </a:extLst>
            </p:cNvPr>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586;p59">
              <a:extLst>
                <a:ext uri="{FF2B5EF4-FFF2-40B4-BE49-F238E27FC236}">
                  <a16:creationId xmlns:a16="http://schemas.microsoft.com/office/drawing/2014/main" id="{385F9E45-ABFE-2722-D4A7-9F85E4B7EF1E}"/>
                </a:ext>
              </a:extLst>
            </p:cNvPr>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87;p59">
              <a:extLst>
                <a:ext uri="{FF2B5EF4-FFF2-40B4-BE49-F238E27FC236}">
                  <a16:creationId xmlns:a16="http://schemas.microsoft.com/office/drawing/2014/main" id="{5EDD64A9-1497-A958-3B14-B5A8E5F21B90}"/>
                </a:ext>
              </a:extLst>
            </p:cNvPr>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5588;p59">
              <a:extLst>
                <a:ext uri="{FF2B5EF4-FFF2-40B4-BE49-F238E27FC236}">
                  <a16:creationId xmlns:a16="http://schemas.microsoft.com/office/drawing/2014/main" id="{ACB41547-0D8F-B699-F20A-338F3D121BF3}"/>
                </a:ext>
              </a:extLst>
            </p:cNvPr>
            <p:cNvGrpSpPr/>
            <p:nvPr/>
          </p:nvGrpSpPr>
          <p:grpSpPr>
            <a:xfrm>
              <a:off x="6808175" y="2078634"/>
              <a:ext cx="452229" cy="684240"/>
              <a:chOff x="6808175" y="2078634"/>
              <a:chExt cx="452229" cy="684240"/>
            </a:xfrm>
          </p:grpSpPr>
          <p:sp>
            <p:nvSpPr>
              <p:cNvPr id="16" name="Google Shape;5589;p59">
                <a:extLst>
                  <a:ext uri="{FF2B5EF4-FFF2-40B4-BE49-F238E27FC236}">
                    <a16:creationId xmlns:a16="http://schemas.microsoft.com/office/drawing/2014/main" id="{C79C2DFF-77A9-07FA-FCE5-1F377D94BF4E}"/>
                  </a:ext>
                </a:extLst>
              </p:cNvPr>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90;p59">
                <a:extLst>
                  <a:ext uri="{FF2B5EF4-FFF2-40B4-BE49-F238E27FC236}">
                    <a16:creationId xmlns:a16="http://schemas.microsoft.com/office/drawing/2014/main" id="{6E56E76D-F6B1-01C9-809C-6428FE75EE7A}"/>
                  </a:ext>
                </a:extLst>
              </p:cNvPr>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91;p59">
                <a:extLst>
                  <a:ext uri="{FF2B5EF4-FFF2-40B4-BE49-F238E27FC236}">
                    <a16:creationId xmlns:a16="http://schemas.microsoft.com/office/drawing/2014/main" id="{347C87C8-19CB-CF71-8E6B-890A78B36DC4}"/>
                  </a:ext>
                </a:extLst>
              </p:cNvPr>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92;p59">
                <a:extLst>
                  <a:ext uri="{FF2B5EF4-FFF2-40B4-BE49-F238E27FC236}">
                    <a16:creationId xmlns:a16="http://schemas.microsoft.com/office/drawing/2014/main" id="{D39110E4-48FD-2912-11B4-2A36486DA21C}"/>
                  </a:ext>
                </a:extLst>
              </p:cNvPr>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593;p59">
                <a:extLst>
                  <a:ext uri="{FF2B5EF4-FFF2-40B4-BE49-F238E27FC236}">
                    <a16:creationId xmlns:a16="http://schemas.microsoft.com/office/drawing/2014/main" id="{DCB0B367-C1A2-831E-A241-4D67709D7F3B}"/>
                  </a:ext>
                </a:extLst>
              </p:cNvPr>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594;p59">
                <a:extLst>
                  <a:ext uri="{FF2B5EF4-FFF2-40B4-BE49-F238E27FC236}">
                    <a16:creationId xmlns:a16="http://schemas.microsoft.com/office/drawing/2014/main" id="{8132BC01-917E-44B3-FD9B-E7FDFDD68F51}"/>
                  </a:ext>
                </a:extLst>
              </p:cNvPr>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5595;p59">
                <a:extLst>
                  <a:ext uri="{FF2B5EF4-FFF2-40B4-BE49-F238E27FC236}">
                    <a16:creationId xmlns:a16="http://schemas.microsoft.com/office/drawing/2014/main" id="{FA591671-8CEA-9F30-1EE1-E1EA9A24F744}"/>
                  </a:ext>
                </a:extLst>
              </p:cNvPr>
              <p:cNvGrpSpPr/>
              <p:nvPr/>
            </p:nvGrpSpPr>
            <p:grpSpPr>
              <a:xfrm>
                <a:off x="6821586" y="2078634"/>
                <a:ext cx="426871" cy="684240"/>
                <a:chOff x="6821586" y="2078634"/>
                <a:chExt cx="426871" cy="684240"/>
              </a:xfrm>
            </p:grpSpPr>
            <p:grpSp>
              <p:nvGrpSpPr>
                <p:cNvPr id="23" name="Google Shape;5596;p59">
                  <a:extLst>
                    <a:ext uri="{FF2B5EF4-FFF2-40B4-BE49-F238E27FC236}">
                      <a16:creationId xmlns:a16="http://schemas.microsoft.com/office/drawing/2014/main" id="{7A154C04-9192-4407-FC49-34D7B3DBE8DF}"/>
                    </a:ext>
                  </a:extLst>
                </p:cNvPr>
                <p:cNvGrpSpPr/>
                <p:nvPr/>
              </p:nvGrpSpPr>
              <p:grpSpPr>
                <a:xfrm>
                  <a:off x="6821586" y="2078634"/>
                  <a:ext cx="426871" cy="684240"/>
                  <a:chOff x="6821586" y="2078634"/>
                  <a:chExt cx="426871" cy="684240"/>
                </a:xfrm>
              </p:grpSpPr>
              <p:sp>
                <p:nvSpPr>
                  <p:cNvPr id="30" name="Google Shape;5597;p59">
                    <a:extLst>
                      <a:ext uri="{FF2B5EF4-FFF2-40B4-BE49-F238E27FC236}">
                        <a16:creationId xmlns:a16="http://schemas.microsoft.com/office/drawing/2014/main" id="{0ACAB84E-718F-A0F1-5596-CCE037938634}"/>
                      </a:ext>
                    </a:extLst>
                  </p:cNvPr>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598;p59">
                    <a:extLst>
                      <a:ext uri="{FF2B5EF4-FFF2-40B4-BE49-F238E27FC236}">
                        <a16:creationId xmlns:a16="http://schemas.microsoft.com/office/drawing/2014/main" id="{E4410067-918A-54BD-B389-5B36D9FB332E}"/>
                      </a:ext>
                    </a:extLst>
                  </p:cNvPr>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599;p59">
                    <a:extLst>
                      <a:ext uri="{FF2B5EF4-FFF2-40B4-BE49-F238E27FC236}">
                        <a16:creationId xmlns:a16="http://schemas.microsoft.com/office/drawing/2014/main" id="{9BA4E176-111D-5B06-2088-0A38C65A79B2}"/>
                      </a:ext>
                    </a:extLst>
                  </p:cNvPr>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00;p59">
                    <a:extLst>
                      <a:ext uri="{FF2B5EF4-FFF2-40B4-BE49-F238E27FC236}">
                        <a16:creationId xmlns:a16="http://schemas.microsoft.com/office/drawing/2014/main" id="{2A1CBF7C-FA8F-6940-4F46-74C1B93EA5BE}"/>
                      </a:ext>
                    </a:extLst>
                  </p:cNvPr>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601;p59">
                    <a:extLst>
                      <a:ext uri="{FF2B5EF4-FFF2-40B4-BE49-F238E27FC236}">
                        <a16:creationId xmlns:a16="http://schemas.microsoft.com/office/drawing/2014/main" id="{25B67782-7EC8-1791-A741-4DC1863C4EDF}"/>
                      </a:ext>
                    </a:extLst>
                  </p:cNvPr>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602;p59">
                    <a:extLst>
                      <a:ext uri="{FF2B5EF4-FFF2-40B4-BE49-F238E27FC236}">
                        <a16:creationId xmlns:a16="http://schemas.microsoft.com/office/drawing/2014/main" id="{B6FF1F93-C1D3-B212-A698-97B9ADEE0A22}"/>
                      </a:ext>
                    </a:extLst>
                  </p:cNvPr>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603;p59">
                    <a:extLst>
                      <a:ext uri="{FF2B5EF4-FFF2-40B4-BE49-F238E27FC236}">
                        <a16:creationId xmlns:a16="http://schemas.microsoft.com/office/drawing/2014/main" id="{61A5B582-B46A-102A-A7D2-BE24CF870449}"/>
                      </a:ext>
                    </a:extLst>
                  </p:cNvPr>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604;p59">
                    <a:extLst>
                      <a:ext uri="{FF2B5EF4-FFF2-40B4-BE49-F238E27FC236}">
                        <a16:creationId xmlns:a16="http://schemas.microsoft.com/office/drawing/2014/main" id="{D872962E-B909-9630-AACB-939FB4E1311C}"/>
                      </a:ext>
                    </a:extLst>
                  </p:cNvPr>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605;p59">
                    <a:extLst>
                      <a:ext uri="{FF2B5EF4-FFF2-40B4-BE49-F238E27FC236}">
                        <a16:creationId xmlns:a16="http://schemas.microsoft.com/office/drawing/2014/main" id="{38B3967A-18DB-5116-42E2-E5E42746C75E}"/>
                      </a:ext>
                    </a:extLst>
                  </p:cNvPr>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606;p59">
                    <a:extLst>
                      <a:ext uri="{FF2B5EF4-FFF2-40B4-BE49-F238E27FC236}">
                        <a16:creationId xmlns:a16="http://schemas.microsoft.com/office/drawing/2014/main" id="{430E0BF7-B9E5-30B4-6CEA-CB342081C235}"/>
                      </a:ext>
                    </a:extLst>
                  </p:cNvPr>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607;p59">
                    <a:extLst>
                      <a:ext uri="{FF2B5EF4-FFF2-40B4-BE49-F238E27FC236}">
                        <a16:creationId xmlns:a16="http://schemas.microsoft.com/office/drawing/2014/main" id="{7E7E88F5-52C2-CFA5-0C91-045F0AA44251}"/>
                      </a:ext>
                    </a:extLst>
                  </p:cNvPr>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608;p59">
                    <a:extLst>
                      <a:ext uri="{FF2B5EF4-FFF2-40B4-BE49-F238E27FC236}">
                        <a16:creationId xmlns:a16="http://schemas.microsoft.com/office/drawing/2014/main" id="{634F1B4C-A757-B8A3-EB2D-7A1957D68E3E}"/>
                      </a:ext>
                    </a:extLst>
                  </p:cNvPr>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609;p59">
                    <a:extLst>
                      <a:ext uri="{FF2B5EF4-FFF2-40B4-BE49-F238E27FC236}">
                        <a16:creationId xmlns:a16="http://schemas.microsoft.com/office/drawing/2014/main" id="{2346027A-07A4-4B4E-3638-E146AE678477}"/>
                      </a:ext>
                    </a:extLst>
                  </p:cNvPr>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610;p59">
                    <a:extLst>
                      <a:ext uri="{FF2B5EF4-FFF2-40B4-BE49-F238E27FC236}">
                        <a16:creationId xmlns:a16="http://schemas.microsoft.com/office/drawing/2014/main" id="{A2A42B87-C78A-6E54-2490-F4D79567EA41}"/>
                      </a:ext>
                    </a:extLst>
                  </p:cNvPr>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611;p59">
                    <a:extLst>
                      <a:ext uri="{FF2B5EF4-FFF2-40B4-BE49-F238E27FC236}">
                        <a16:creationId xmlns:a16="http://schemas.microsoft.com/office/drawing/2014/main" id="{7492654B-3BB5-4339-C3D8-0B31E25C4F4D}"/>
                      </a:ext>
                    </a:extLst>
                  </p:cNvPr>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612;p59">
                    <a:extLst>
                      <a:ext uri="{FF2B5EF4-FFF2-40B4-BE49-F238E27FC236}">
                        <a16:creationId xmlns:a16="http://schemas.microsoft.com/office/drawing/2014/main" id="{C9888E95-44D0-C8D2-E6C9-E80A5D41290A}"/>
                      </a:ext>
                    </a:extLst>
                  </p:cNvPr>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613;p59">
                    <a:extLst>
                      <a:ext uri="{FF2B5EF4-FFF2-40B4-BE49-F238E27FC236}">
                        <a16:creationId xmlns:a16="http://schemas.microsoft.com/office/drawing/2014/main" id="{557410DD-4CD5-E229-B5ED-BAF5C0FC6B2D}"/>
                      </a:ext>
                    </a:extLst>
                  </p:cNvPr>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614;p59">
                    <a:extLst>
                      <a:ext uri="{FF2B5EF4-FFF2-40B4-BE49-F238E27FC236}">
                        <a16:creationId xmlns:a16="http://schemas.microsoft.com/office/drawing/2014/main" id="{745024F6-0543-14CD-02C7-009FE1F772CE}"/>
                      </a:ext>
                    </a:extLst>
                  </p:cNvPr>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615;p59">
                    <a:extLst>
                      <a:ext uri="{FF2B5EF4-FFF2-40B4-BE49-F238E27FC236}">
                        <a16:creationId xmlns:a16="http://schemas.microsoft.com/office/drawing/2014/main" id="{61852595-2880-7B53-55EB-2ABC3501EB76}"/>
                      </a:ext>
                    </a:extLst>
                  </p:cNvPr>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5616;p59">
                  <a:extLst>
                    <a:ext uri="{FF2B5EF4-FFF2-40B4-BE49-F238E27FC236}">
                      <a16:creationId xmlns:a16="http://schemas.microsoft.com/office/drawing/2014/main" id="{76106517-5DA8-F199-9B9A-75348E5AB6BB}"/>
                    </a:ext>
                  </a:extLst>
                </p:cNvPr>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7;p59">
                  <a:extLst>
                    <a:ext uri="{FF2B5EF4-FFF2-40B4-BE49-F238E27FC236}">
                      <a16:creationId xmlns:a16="http://schemas.microsoft.com/office/drawing/2014/main" id="{E19FE0F8-AC94-03B2-3BB9-B754DCB4BBD6}"/>
                    </a:ext>
                  </a:extLst>
                </p:cNvPr>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18;p59">
                  <a:extLst>
                    <a:ext uri="{FF2B5EF4-FFF2-40B4-BE49-F238E27FC236}">
                      <a16:creationId xmlns:a16="http://schemas.microsoft.com/office/drawing/2014/main" id="{D2304FEF-5F47-CCB7-92C1-C39B6B38405C}"/>
                    </a:ext>
                  </a:extLst>
                </p:cNvPr>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19;p59">
                  <a:extLst>
                    <a:ext uri="{FF2B5EF4-FFF2-40B4-BE49-F238E27FC236}">
                      <a16:creationId xmlns:a16="http://schemas.microsoft.com/office/drawing/2014/main" id="{C94A9534-6E57-9321-EE00-BF51DF9E9BF4}"/>
                    </a:ext>
                  </a:extLst>
                </p:cNvPr>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20;p59">
                  <a:extLst>
                    <a:ext uri="{FF2B5EF4-FFF2-40B4-BE49-F238E27FC236}">
                      <a16:creationId xmlns:a16="http://schemas.microsoft.com/office/drawing/2014/main" id="{F6D27EA1-6769-F07E-C7FE-65D30B012A0D}"/>
                    </a:ext>
                  </a:extLst>
                </p:cNvPr>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21;p59">
                  <a:extLst>
                    <a:ext uri="{FF2B5EF4-FFF2-40B4-BE49-F238E27FC236}">
                      <a16:creationId xmlns:a16="http://schemas.microsoft.com/office/drawing/2014/main" id="{3DF48D42-2E03-7DA7-7B50-46129DC23A41}"/>
                    </a:ext>
                  </a:extLst>
                </p:cNvPr>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50" name="Google Shape;2311;p54">
            <a:extLst>
              <a:ext uri="{FF2B5EF4-FFF2-40B4-BE49-F238E27FC236}">
                <a16:creationId xmlns:a16="http://schemas.microsoft.com/office/drawing/2014/main" id="{9F8DE601-DE9B-A09C-0EA3-67857A8F2745}"/>
              </a:ext>
            </a:extLst>
          </p:cNvPr>
          <p:cNvPicPr preferRelativeResize="0"/>
          <p:nvPr/>
        </p:nvPicPr>
        <p:blipFill rotWithShape="1">
          <a:blip r:embed="rId2">
            <a:alphaModFix/>
          </a:blip>
          <a:srcRect t="9256" b="9256"/>
          <a:stretch/>
        </p:blipFill>
        <p:spPr>
          <a:xfrm>
            <a:off x="7771525" y="3717936"/>
            <a:ext cx="1372475" cy="1118390"/>
          </a:xfrm>
          <a:prstGeom prst="rect">
            <a:avLst/>
          </a:prstGeom>
          <a:noFill/>
          <a:ln>
            <a:noFill/>
          </a:ln>
        </p:spPr>
      </p:pic>
    </p:spTree>
    <p:extLst>
      <p:ext uri="{BB962C8B-B14F-4D97-AF65-F5344CB8AC3E}">
        <p14:creationId xmlns:p14="http://schemas.microsoft.com/office/powerpoint/2010/main" val="3371352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0F31E1E-A4D1-AFBD-917C-EF2BEF796C55}"/>
              </a:ext>
            </a:extLst>
          </p:cNvPr>
          <p:cNvSpPr>
            <a:spLocks noGrp="1"/>
          </p:cNvSpPr>
          <p:nvPr>
            <p:ph type="title"/>
          </p:nvPr>
        </p:nvSpPr>
        <p:spPr>
          <a:xfrm>
            <a:off x="720000" y="82715"/>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Tháng</a:t>
            </a:r>
            <a:r>
              <a:rPr lang="en-US" sz="2400"/>
              <a:t> </a:t>
            </a:r>
            <a:r>
              <a:rPr lang="en-US" sz="2400" err="1"/>
              <a:t>và</a:t>
            </a:r>
            <a:r>
              <a:rPr lang="en-US" sz="2400"/>
              <a:t> </a:t>
            </a:r>
            <a:r>
              <a:rPr lang="en-US" sz="2400" err="1"/>
              <a:t>Năm</a:t>
            </a:r>
            <a:endParaRPr lang="en-US" sz="2400"/>
          </a:p>
        </p:txBody>
      </p:sp>
      <p:pic>
        <p:nvPicPr>
          <p:cNvPr id="13" name="Picture 12">
            <a:extLst>
              <a:ext uri="{FF2B5EF4-FFF2-40B4-BE49-F238E27FC236}">
                <a16:creationId xmlns:a16="http://schemas.microsoft.com/office/drawing/2014/main" id="{943DECB0-768D-190F-8848-51435585C217}"/>
              </a:ext>
            </a:extLst>
          </p:cNvPr>
          <p:cNvPicPr>
            <a:picLocks noChangeAspect="1"/>
          </p:cNvPicPr>
          <p:nvPr/>
        </p:nvPicPr>
        <p:blipFill>
          <a:blip r:embed="rId2"/>
          <a:stretch>
            <a:fillRect/>
          </a:stretch>
        </p:blipFill>
        <p:spPr>
          <a:xfrm>
            <a:off x="1274054" y="930987"/>
            <a:ext cx="6595892" cy="3542617"/>
          </a:xfrm>
          <a:prstGeom prst="rect">
            <a:avLst/>
          </a:prstGeom>
        </p:spPr>
      </p:pic>
      <p:pic>
        <p:nvPicPr>
          <p:cNvPr id="10" name="Google Shape;2311;p54">
            <a:extLst>
              <a:ext uri="{FF2B5EF4-FFF2-40B4-BE49-F238E27FC236}">
                <a16:creationId xmlns:a16="http://schemas.microsoft.com/office/drawing/2014/main" id="{CF6F55BD-FE01-D55A-C2F0-EB84189F5F14}"/>
              </a:ext>
            </a:extLst>
          </p:cNvPr>
          <p:cNvPicPr preferRelativeResize="0"/>
          <p:nvPr/>
        </p:nvPicPr>
        <p:blipFill rotWithShape="1">
          <a:blip r:embed="rId3">
            <a:alphaModFix/>
          </a:blip>
          <a:srcRect t="9256" b="9256"/>
          <a:stretch/>
        </p:blipFill>
        <p:spPr>
          <a:xfrm>
            <a:off x="7869946" y="3747303"/>
            <a:ext cx="1372475" cy="1118390"/>
          </a:xfrm>
          <a:prstGeom prst="rect">
            <a:avLst/>
          </a:prstGeom>
          <a:noFill/>
          <a:ln>
            <a:noFill/>
          </a:ln>
        </p:spPr>
      </p:pic>
      <p:grpSp>
        <p:nvGrpSpPr>
          <p:cNvPr id="24" name="Google Shape;5832;p59">
            <a:extLst>
              <a:ext uri="{FF2B5EF4-FFF2-40B4-BE49-F238E27FC236}">
                <a16:creationId xmlns:a16="http://schemas.microsoft.com/office/drawing/2014/main" id="{0A88EB97-BE57-68B1-36AE-F970E929BA42}"/>
              </a:ext>
            </a:extLst>
          </p:cNvPr>
          <p:cNvGrpSpPr/>
          <p:nvPr/>
        </p:nvGrpSpPr>
        <p:grpSpPr>
          <a:xfrm>
            <a:off x="917295" y="82715"/>
            <a:ext cx="713523" cy="688025"/>
            <a:chOff x="1706078" y="2092648"/>
            <a:chExt cx="660913" cy="637296"/>
          </a:xfrm>
        </p:grpSpPr>
        <p:sp>
          <p:nvSpPr>
            <p:cNvPr id="25" name="Google Shape;5833;p59">
              <a:extLst>
                <a:ext uri="{FF2B5EF4-FFF2-40B4-BE49-F238E27FC236}">
                  <a16:creationId xmlns:a16="http://schemas.microsoft.com/office/drawing/2014/main" id="{1C2F2919-58F4-C9EB-57C9-36AC2CE5E9ED}"/>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5834;p59">
              <a:extLst>
                <a:ext uri="{FF2B5EF4-FFF2-40B4-BE49-F238E27FC236}">
                  <a16:creationId xmlns:a16="http://schemas.microsoft.com/office/drawing/2014/main" id="{EA0CEB01-05DA-86D0-B78D-828905E42F24}"/>
                </a:ext>
              </a:extLst>
            </p:cNvPr>
            <p:cNvGrpSpPr/>
            <p:nvPr/>
          </p:nvGrpSpPr>
          <p:grpSpPr>
            <a:xfrm>
              <a:off x="1706078" y="2092648"/>
              <a:ext cx="660913" cy="575241"/>
              <a:chOff x="1706078" y="2092648"/>
              <a:chExt cx="660913" cy="575241"/>
            </a:xfrm>
          </p:grpSpPr>
          <p:sp>
            <p:nvSpPr>
              <p:cNvPr id="27" name="Google Shape;5835;p59">
                <a:extLst>
                  <a:ext uri="{FF2B5EF4-FFF2-40B4-BE49-F238E27FC236}">
                    <a16:creationId xmlns:a16="http://schemas.microsoft.com/office/drawing/2014/main" id="{8D55B476-8BA4-8C3B-6569-2AB81E393962}"/>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36;p59">
                <a:extLst>
                  <a:ext uri="{FF2B5EF4-FFF2-40B4-BE49-F238E27FC236}">
                    <a16:creationId xmlns:a16="http://schemas.microsoft.com/office/drawing/2014/main" id="{3873506D-E71A-03AD-DC5D-D7C06866BE46}"/>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837;p59">
                <a:extLst>
                  <a:ext uri="{FF2B5EF4-FFF2-40B4-BE49-F238E27FC236}">
                    <a16:creationId xmlns:a16="http://schemas.microsoft.com/office/drawing/2014/main" id="{0940C50B-1578-5C55-F7E6-E1D477E6BF80}"/>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8073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Google Shape;1871;p44">
            <a:extLst>
              <a:ext uri="{FF2B5EF4-FFF2-40B4-BE49-F238E27FC236}">
                <a16:creationId xmlns:a16="http://schemas.microsoft.com/office/drawing/2014/main" id="{6017D93C-36A9-7E93-A2EE-14076643F357}"/>
              </a:ext>
            </a:extLst>
          </p:cNvPr>
          <p:cNvSpPr txBox="1">
            <a:spLocks/>
          </p:cNvSpPr>
          <p:nvPr/>
        </p:nvSpPr>
        <p:spPr>
          <a:xfrm>
            <a:off x="1203254" y="1279301"/>
            <a:ext cx="6857012" cy="191566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sz="1600" err="1">
                <a:latin typeface="Times New Roman" panose="02020603050405020304" pitchFamily="18" charset="0"/>
                <a:cs typeface="Times New Roman" panose="02020603050405020304" pitchFamily="18" charset="0"/>
              </a:rPr>
              <a:t>Tổng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quan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doanh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từ</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năm</a:t>
            </a:r>
            <a:r>
              <a:rPr lang="en-US" sz="1600">
                <a:latin typeface="Times New Roman" panose="02020603050405020304" pitchFamily="18" charset="0"/>
                <a:cs typeface="Times New Roman" panose="02020603050405020304" pitchFamily="18" charset="0"/>
              </a:rPr>
              <a:t> 2022 </a:t>
            </a:r>
            <a:r>
              <a:rPr lang="en-US" sz="1600" err="1">
                <a:latin typeface="Times New Roman" panose="02020603050405020304" pitchFamily="18" charset="0"/>
                <a:cs typeface="Times New Roman" panose="02020603050405020304" pitchFamily="18" charset="0"/>
              </a:rPr>
              <a:t>đến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năm</a:t>
            </a:r>
            <a:r>
              <a:rPr lang="en-US" sz="1600">
                <a:latin typeface="Times New Roman" panose="02020603050405020304" pitchFamily="18" charset="0"/>
                <a:cs typeface="Times New Roman" panose="02020603050405020304" pitchFamily="18" charset="0"/>
              </a:rPr>
              <a:t> 2021 </a:t>
            </a:r>
            <a:r>
              <a:rPr lang="en-US" sz="1600" err="1">
                <a:latin typeface="Times New Roman" panose="02020603050405020304" pitchFamily="18" charset="0"/>
                <a:cs typeface="Times New Roman" panose="02020603050405020304" pitchFamily="18" charset="0"/>
              </a:rPr>
              <a:t>tăng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vọt</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đáng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kể</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từ</a:t>
            </a:r>
            <a:r>
              <a:rPr lang="en-US" sz="1600">
                <a:latin typeface="Times New Roman" panose="02020603050405020304" pitchFamily="18" charset="0"/>
                <a:cs typeface="Times New Roman" panose="02020603050405020304" pitchFamily="18" charset="0"/>
              </a:rPr>
              <a:t> 16253746 USD </a:t>
            </a:r>
            <a:r>
              <a:rPr lang="en-US" sz="1600" err="1">
                <a:latin typeface="Times New Roman" panose="02020603050405020304" pitchFamily="18" charset="0"/>
                <a:cs typeface="Times New Roman" panose="02020603050405020304" pitchFamily="18" charset="0"/>
              </a:rPr>
              <a:t>đến</a:t>
            </a:r>
            <a:r>
              <a:rPr lang="en-US" sz="1600">
                <a:latin typeface="Times New Roman" panose="02020603050405020304" pitchFamily="18" charset="0"/>
                <a:cs typeface="Times New Roman" panose="02020603050405020304" pitchFamily="18" charset="0"/>
              </a:rPr>
              <a:t> 77815430 USD.</a:t>
            </a:r>
          </a:p>
          <a:p>
            <a:pPr marL="285750" indent="-285750">
              <a:buFont typeface="Arial" panose="020B0604020202020204" pitchFamily="34" charset="0"/>
              <a:buChar char="•"/>
            </a:pPr>
            <a:r>
              <a:rPr lang="en-US" sz="1600" err="1">
                <a:latin typeface="Times New Roman" panose="02020603050405020304" pitchFamily="18" charset="0"/>
                <a:cs typeface="Times New Roman" panose="02020603050405020304" pitchFamily="18" charset="0"/>
              </a:rPr>
              <a:t>Năm</a:t>
            </a:r>
            <a:r>
              <a:rPr lang="en-US" sz="1600">
                <a:latin typeface="Times New Roman" panose="02020603050405020304" pitchFamily="18" charset="0"/>
                <a:cs typeface="Times New Roman" panose="02020603050405020304" pitchFamily="18" charset="0"/>
              </a:rPr>
              <a:t> 2022, </a:t>
            </a:r>
            <a:r>
              <a:rPr lang="en-US" sz="1600" err="1">
                <a:latin typeface="Times New Roman" panose="02020603050405020304" pitchFamily="18" charset="0"/>
                <a:cs typeface="Times New Roman" panose="02020603050405020304" pitchFamily="18" charset="0"/>
              </a:rPr>
              <a:t>doanh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có</a:t>
            </a:r>
            <a:r>
              <a:rPr lang="en-US" sz="1600">
                <a:latin typeface="Times New Roman" panose="02020603050405020304" pitchFamily="18" charset="0"/>
                <a:cs typeface="Times New Roman" panose="02020603050405020304" pitchFamily="18" charset="0"/>
              </a:rPr>
              <a:t> xu </a:t>
            </a:r>
            <a:r>
              <a:rPr lang="en-US" sz="1600" err="1">
                <a:latin typeface="Times New Roman" panose="02020603050405020304" pitchFamily="18" charset="0"/>
                <a:cs typeface="Times New Roman" panose="02020603050405020304" pitchFamily="18" charset="0"/>
              </a:rPr>
              <a:t>hướng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biến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động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khi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liên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tục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tăng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lên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giảm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giữa</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các</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quý</a:t>
            </a:r>
            <a:endParaRPr lang="en-US" sz="160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err="1">
                <a:latin typeface="Times New Roman" panose="02020603050405020304" pitchFamily="18" charset="0"/>
                <a:cs typeface="Times New Roman" panose="02020603050405020304" pitchFamily="18" charset="0"/>
              </a:rPr>
              <a:t>Năm</a:t>
            </a:r>
            <a:r>
              <a:rPr lang="en-US" sz="1600">
                <a:latin typeface="Times New Roman" panose="02020603050405020304" pitchFamily="18" charset="0"/>
                <a:cs typeface="Times New Roman" panose="02020603050405020304" pitchFamily="18" charset="0"/>
              </a:rPr>
              <a:t> 2021, </a:t>
            </a:r>
            <a:r>
              <a:rPr lang="en-US" sz="1600" err="1">
                <a:latin typeface="Times New Roman" panose="02020603050405020304" pitchFamily="18" charset="0"/>
                <a:cs typeface="Times New Roman" panose="02020603050405020304" pitchFamily="18" charset="0"/>
              </a:rPr>
              <a:t>doanh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tăng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vọt</a:t>
            </a:r>
            <a:r>
              <a:rPr lang="en-US" sz="1600">
                <a:latin typeface="Times New Roman" panose="02020603050405020304" pitchFamily="18" charset="0"/>
                <a:cs typeface="Times New Roman" panose="02020603050405020304" pitchFamily="18" charset="0"/>
              </a:rPr>
              <a:t> ở </a:t>
            </a:r>
            <a:r>
              <a:rPr lang="en-US" sz="1600" err="1">
                <a:latin typeface="Times New Roman" panose="02020603050405020304" pitchFamily="18" charset="0"/>
                <a:cs typeface="Times New Roman" panose="02020603050405020304" pitchFamily="18" charset="0"/>
              </a:rPr>
              <a:t>đầu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tháng</a:t>
            </a:r>
            <a:r>
              <a:rPr lang="en-US" sz="1600">
                <a:latin typeface="Times New Roman" panose="02020603050405020304" pitchFamily="18" charset="0"/>
                <a:cs typeface="Times New Roman" panose="02020603050405020304" pitchFamily="18" charset="0"/>
              </a:rPr>
              <a:t> 1 </a:t>
            </a:r>
            <a:r>
              <a:rPr lang="en-US" sz="1600" err="1">
                <a:latin typeface="Times New Roman" panose="02020603050405020304" pitchFamily="18" charset="0"/>
                <a:cs typeface="Times New Roman" panose="02020603050405020304" pitchFamily="18" charset="0"/>
              </a:rPr>
              <a:t>đạt</a:t>
            </a:r>
            <a:r>
              <a:rPr lang="en-US" sz="1600">
                <a:latin typeface="Times New Roman" panose="02020603050405020304" pitchFamily="18" charset="0"/>
                <a:cs typeface="Times New Roman" panose="02020603050405020304" pitchFamily="18" charset="0"/>
              </a:rPr>
              <a:t> con </a:t>
            </a:r>
            <a:r>
              <a:rPr lang="en-US" sz="1600" err="1">
                <a:latin typeface="Times New Roman" panose="02020603050405020304" pitchFamily="18" charset="0"/>
                <a:cs typeface="Times New Roman" panose="02020603050405020304" pitchFamily="18" charset="0"/>
              </a:rPr>
              <a:t>số</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ấn</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tượng</a:t>
            </a:r>
            <a:r>
              <a:rPr lang="en-US" sz="1600">
                <a:latin typeface="Times New Roman" panose="02020603050405020304" pitchFamily="18" charset="0"/>
                <a:cs typeface="Times New Roman" panose="02020603050405020304" pitchFamily="18" charset="0"/>
              </a:rPr>
              <a:t> so </a:t>
            </a:r>
            <a:r>
              <a:rPr lang="en-US" sz="1600" err="1">
                <a:latin typeface="Times New Roman" panose="02020603050405020304" pitchFamily="18" charset="0"/>
                <a:cs typeface="Times New Roman" panose="02020603050405020304" pitchFamily="18" charset="0"/>
              </a:rPr>
              <a:t>với</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những</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doanh</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thu</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ảm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đạm</a:t>
            </a:r>
            <a:r>
              <a:rPr lang="en-US" sz="1600">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năm</a:t>
            </a:r>
            <a:r>
              <a:rPr lang="en-US" sz="1600">
                <a:latin typeface="Times New Roman" panose="02020603050405020304" pitchFamily="18" charset="0"/>
                <a:cs typeface="Times New Roman" panose="02020603050405020304" pitchFamily="18" charset="0"/>
              </a:rPr>
              <a:t> 2022 </a:t>
            </a:r>
            <a:r>
              <a:rPr lang="en-US" sz="1600" err="1">
                <a:latin typeface="Times New Roman" panose="02020603050405020304" pitchFamily="18" charset="0"/>
                <a:cs typeface="Times New Roman" panose="02020603050405020304" pitchFamily="18" charset="0"/>
              </a:rPr>
              <a:t>là</a:t>
            </a:r>
            <a:r>
              <a:rPr lang="en-US" sz="1600">
                <a:latin typeface="Times New Roman" panose="02020603050405020304" pitchFamily="18" charset="0"/>
                <a:cs typeface="Times New Roman" panose="02020603050405020304" pitchFamily="18" charset="0"/>
              </a:rPr>
              <a:t> 55225396 USD. </a:t>
            </a:r>
          </a:p>
        </p:txBody>
      </p:sp>
      <p:sp>
        <p:nvSpPr>
          <p:cNvPr id="15" name="Title 5">
            <a:extLst>
              <a:ext uri="{FF2B5EF4-FFF2-40B4-BE49-F238E27FC236}">
                <a16:creationId xmlns:a16="http://schemas.microsoft.com/office/drawing/2014/main" id="{81B1BE35-5B8B-85C7-0D1F-99279BF0F9D1}"/>
              </a:ext>
            </a:extLst>
          </p:cNvPr>
          <p:cNvSpPr txBox="1">
            <a:spLocks/>
          </p:cNvSpPr>
          <p:nvPr/>
        </p:nvSpPr>
        <p:spPr>
          <a:xfrm>
            <a:off x="720000" y="118532"/>
            <a:ext cx="77040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 Vietnam Pro Black"/>
              <a:buNone/>
              <a:defRPr sz="3000" b="0" i="0" u="none" strike="noStrike" cap="none">
                <a:solidFill>
                  <a:schemeClr val="dk1"/>
                </a:solidFill>
                <a:latin typeface="Be Vietnam Pro Black"/>
                <a:ea typeface="Be Vietnam Pro Black"/>
                <a:cs typeface="Be Vietnam Pro Black"/>
                <a:sym typeface="Be Vietnam Pro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Tháng</a:t>
            </a:r>
            <a:r>
              <a:rPr lang="en-US" sz="2400"/>
              <a:t> </a:t>
            </a:r>
            <a:r>
              <a:rPr lang="en-US" sz="2400" err="1"/>
              <a:t>và</a:t>
            </a:r>
            <a:r>
              <a:rPr lang="en-US" sz="2400"/>
              <a:t> </a:t>
            </a:r>
            <a:r>
              <a:rPr lang="en-US" sz="2400" err="1"/>
              <a:t>Năm</a:t>
            </a:r>
            <a:endParaRPr lang="en-US" sz="2400"/>
          </a:p>
        </p:txBody>
      </p:sp>
      <p:pic>
        <p:nvPicPr>
          <p:cNvPr id="16" name="Google Shape;2311;p54">
            <a:extLst>
              <a:ext uri="{FF2B5EF4-FFF2-40B4-BE49-F238E27FC236}">
                <a16:creationId xmlns:a16="http://schemas.microsoft.com/office/drawing/2014/main" id="{D971DFF6-C02E-DC73-ABA7-F7C8B78C71C2}"/>
              </a:ext>
            </a:extLst>
          </p:cNvPr>
          <p:cNvPicPr preferRelativeResize="0"/>
          <p:nvPr/>
        </p:nvPicPr>
        <p:blipFill rotWithShape="1">
          <a:blip r:embed="rId2">
            <a:alphaModFix/>
          </a:blip>
          <a:srcRect t="9256" b="9256"/>
          <a:stretch/>
        </p:blipFill>
        <p:spPr>
          <a:xfrm>
            <a:off x="7912164" y="3783036"/>
            <a:ext cx="1372475" cy="1118390"/>
          </a:xfrm>
          <a:prstGeom prst="rect">
            <a:avLst/>
          </a:prstGeom>
          <a:noFill/>
          <a:ln>
            <a:noFill/>
          </a:ln>
        </p:spPr>
      </p:pic>
    </p:spTree>
    <p:extLst>
      <p:ext uri="{BB962C8B-B14F-4D97-AF65-F5344CB8AC3E}">
        <p14:creationId xmlns:p14="http://schemas.microsoft.com/office/powerpoint/2010/main" val="461062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2CC40B7-32D3-3D3D-1A95-A4189BD42698}"/>
              </a:ext>
            </a:extLst>
          </p:cNvPr>
          <p:cNvSpPr>
            <a:spLocks noGrp="1"/>
          </p:cNvSpPr>
          <p:nvPr>
            <p:ph type="title"/>
          </p:nvPr>
        </p:nvSpPr>
        <p:spPr>
          <a:xfrm>
            <a:off x="720000" y="237991"/>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Mùa</a:t>
            </a:r>
            <a:r>
              <a:rPr lang="en-US" sz="2400"/>
              <a:t> </a:t>
            </a:r>
            <a:r>
              <a:rPr lang="en-US" sz="2400" err="1"/>
              <a:t>và</a:t>
            </a:r>
            <a:r>
              <a:rPr lang="en-US" sz="2400"/>
              <a:t> </a:t>
            </a:r>
            <a:r>
              <a:rPr lang="en-US" sz="2400" err="1"/>
              <a:t>Năm</a:t>
            </a:r>
            <a:endParaRPr lang="en-US" sz="2400"/>
          </a:p>
        </p:txBody>
      </p:sp>
      <p:pic>
        <p:nvPicPr>
          <p:cNvPr id="13" name="Picture 12" descr="A graph of sales by seasons and year&#10;&#10;Description automatically generated">
            <a:extLst>
              <a:ext uri="{FF2B5EF4-FFF2-40B4-BE49-F238E27FC236}">
                <a16:creationId xmlns:a16="http://schemas.microsoft.com/office/drawing/2014/main" id="{A26EAF47-8F09-1D1D-4E74-D27EBF5EBB2E}"/>
              </a:ext>
            </a:extLst>
          </p:cNvPr>
          <p:cNvPicPr>
            <a:picLocks noChangeAspect="1"/>
          </p:cNvPicPr>
          <p:nvPr/>
        </p:nvPicPr>
        <p:blipFill>
          <a:blip r:embed="rId2"/>
          <a:stretch>
            <a:fillRect/>
          </a:stretch>
        </p:blipFill>
        <p:spPr>
          <a:xfrm>
            <a:off x="1290327" y="965966"/>
            <a:ext cx="6438941" cy="3814979"/>
          </a:xfrm>
          <a:prstGeom prst="rect">
            <a:avLst/>
          </a:prstGeom>
        </p:spPr>
      </p:pic>
      <p:pic>
        <p:nvPicPr>
          <p:cNvPr id="5" name="Google Shape;2311;p54">
            <a:extLst>
              <a:ext uri="{FF2B5EF4-FFF2-40B4-BE49-F238E27FC236}">
                <a16:creationId xmlns:a16="http://schemas.microsoft.com/office/drawing/2014/main" id="{58A9F73C-EFE0-D324-2380-22E32FE6EEAF}"/>
              </a:ext>
            </a:extLst>
          </p:cNvPr>
          <p:cNvPicPr preferRelativeResize="0"/>
          <p:nvPr/>
        </p:nvPicPr>
        <p:blipFill rotWithShape="1">
          <a:blip r:embed="rId3">
            <a:alphaModFix/>
          </a:blip>
          <a:srcRect t="9256" b="9256"/>
          <a:stretch/>
        </p:blipFill>
        <p:spPr>
          <a:xfrm>
            <a:off x="7853673" y="3662555"/>
            <a:ext cx="1372475" cy="1118390"/>
          </a:xfrm>
          <a:prstGeom prst="rect">
            <a:avLst/>
          </a:prstGeom>
          <a:noFill/>
          <a:ln>
            <a:noFill/>
          </a:ln>
        </p:spPr>
      </p:pic>
      <p:grpSp>
        <p:nvGrpSpPr>
          <p:cNvPr id="7" name="Google Shape;2357;p55">
            <a:extLst>
              <a:ext uri="{FF2B5EF4-FFF2-40B4-BE49-F238E27FC236}">
                <a16:creationId xmlns:a16="http://schemas.microsoft.com/office/drawing/2014/main" id="{AD5372A2-7550-B28E-3A6D-60F01C07C947}"/>
              </a:ext>
            </a:extLst>
          </p:cNvPr>
          <p:cNvGrpSpPr/>
          <p:nvPr/>
        </p:nvGrpSpPr>
        <p:grpSpPr>
          <a:xfrm>
            <a:off x="1195989" y="302787"/>
            <a:ext cx="575790" cy="507904"/>
            <a:chOff x="3161917" y="2170682"/>
            <a:chExt cx="458870" cy="404737"/>
          </a:xfrm>
        </p:grpSpPr>
        <p:sp>
          <p:nvSpPr>
            <p:cNvPr id="8" name="Google Shape;2358;p55">
              <a:extLst>
                <a:ext uri="{FF2B5EF4-FFF2-40B4-BE49-F238E27FC236}">
                  <a16:creationId xmlns:a16="http://schemas.microsoft.com/office/drawing/2014/main" id="{9457F299-FF56-19C9-4915-EBC4C0753C1D}"/>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 name="Google Shape;2359;p55">
              <a:extLst>
                <a:ext uri="{FF2B5EF4-FFF2-40B4-BE49-F238E27FC236}">
                  <a16:creationId xmlns:a16="http://schemas.microsoft.com/office/drawing/2014/main" id="{0847B672-D7E8-B2E0-D123-5223494D7C9A}"/>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360;p55">
              <a:extLst>
                <a:ext uri="{FF2B5EF4-FFF2-40B4-BE49-F238E27FC236}">
                  <a16:creationId xmlns:a16="http://schemas.microsoft.com/office/drawing/2014/main" id="{9A64576F-AC17-8396-91AE-ABBCDB328BB7}"/>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5851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5">
            <a:extLst>
              <a:ext uri="{FF2B5EF4-FFF2-40B4-BE49-F238E27FC236}">
                <a16:creationId xmlns:a16="http://schemas.microsoft.com/office/drawing/2014/main" id="{D58A4854-2BDB-9B81-EB46-CB73E771D58B}"/>
              </a:ext>
            </a:extLst>
          </p:cNvPr>
          <p:cNvSpPr txBox="1">
            <a:spLocks/>
          </p:cNvSpPr>
          <p:nvPr/>
        </p:nvSpPr>
        <p:spPr>
          <a:xfrm>
            <a:off x="830066" y="254924"/>
            <a:ext cx="77040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 Vietnam Pro Black"/>
              <a:buNone/>
              <a:defRPr sz="3000" b="0" i="0" u="none" strike="noStrike" cap="none">
                <a:solidFill>
                  <a:schemeClr val="dk1"/>
                </a:solidFill>
                <a:latin typeface="Be Vietnam Pro Black"/>
                <a:ea typeface="Be Vietnam Pro Black"/>
                <a:cs typeface="Be Vietnam Pro Black"/>
                <a:sym typeface="Be Vietnam Pro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Mùa</a:t>
            </a:r>
            <a:r>
              <a:rPr lang="en-US" sz="2400"/>
              <a:t> </a:t>
            </a:r>
            <a:r>
              <a:rPr lang="en-US" sz="2400" err="1"/>
              <a:t>và</a:t>
            </a:r>
            <a:r>
              <a:rPr lang="en-US" sz="2400"/>
              <a:t> </a:t>
            </a:r>
            <a:r>
              <a:rPr lang="en-US" sz="2400" err="1"/>
              <a:t>Năm</a:t>
            </a:r>
            <a:endParaRPr lang="en-US" sz="2400"/>
          </a:p>
        </p:txBody>
      </p:sp>
      <p:sp>
        <p:nvSpPr>
          <p:cNvPr id="17" name="TextBox 16">
            <a:extLst>
              <a:ext uri="{FF2B5EF4-FFF2-40B4-BE49-F238E27FC236}">
                <a16:creationId xmlns:a16="http://schemas.microsoft.com/office/drawing/2014/main" id="{BFBE429C-7D2A-6C44-C089-C7F364FD893A}"/>
              </a:ext>
            </a:extLst>
          </p:cNvPr>
          <p:cNvSpPr txBox="1"/>
          <p:nvPr/>
        </p:nvSpPr>
        <p:spPr>
          <a:xfrm>
            <a:off x="1357914" y="1287771"/>
            <a:ext cx="6801633" cy="1648400"/>
          </a:xfrm>
          <a:prstGeom prst="rect">
            <a:avLst/>
          </a:prstGeom>
          <a:noFill/>
        </p:spPr>
        <p:txBody>
          <a:bodyPr wrap="square">
            <a:spAutoFit/>
          </a:bodyPr>
          <a:lstStyle/>
          <a:p>
            <a:pPr>
              <a:lnSpc>
                <a:spcPct val="107000"/>
              </a:lnSpc>
              <a:spcBef>
                <a:spcPts val="500"/>
              </a:spcBef>
              <a:spcAft>
                <a:spcPts val="500"/>
              </a:spcAft>
            </a:pPr>
            <a:r>
              <a:rPr lang="en-US" sz="1600" kern="100" err="1">
                <a:effectLst/>
                <a:latin typeface="Times New Roman" panose="02020603050405020304" pitchFamily="18" charset="0"/>
                <a:cs typeface="Times New Roman" panose="02020603050405020304" pitchFamily="18" charset="0"/>
              </a:rPr>
              <a:t>Nhận</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xét</a:t>
            </a:r>
            <a:r>
              <a:rPr lang="en-US" sz="1600" kern="100">
                <a:effectLst/>
                <a:latin typeface="Times New Roman" panose="02020603050405020304" pitchFamily="18" charset="0"/>
                <a:cs typeface="Times New Roman" panose="02020603050405020304" pitchFamily="18" charset="0"/>
              </a:rPr>
              <a:t>:</a:t>
            </a:r>
          </a:p>
          <a:p>
            <a:pPr marL="285750" indent="-285750">
              <a:lnSpc>
                <a:spcPct val="107000"/>
              </a:lnSpc>
              <a:spcBef>
                <a:spcPts val="500"/>
              </a:spcBef>
              <a:spcAft>
                <a:spcPts val="500"/>
              </a:spcAft>
              <a:buFont typeface="Arial" panose="020B0604020202020204" pitchFamily="34" charset="0"/>
              <a:buChar char="•"/>
            </a:pPr>
            <a:r>
              <a:rPr lang="en-US" sz="1600" kern="100" err="1">
                <a:effectLst/>
                <a:latin typeface="Times New Roman" panose="02020603050405020304" pitchFamily="18" charset="0"/>
                <a:cs typeface="Times New Roman" panose="02020603050405020304" pitchFamily="18" charset="0"/>
              </a:rPr>
              <a:t>Doanh</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thu</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theo</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mùa</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năm</a:t>
            </a:r>
            <a:r>
              <a:rPr lang="en-US" sz="1600" kern="100">
                <a:effectLst/>
                <a:latin typeface="Times New Roman" panose="02020603050405020304" pitchFamily="18" charset="0"/>
                <a:cs typeface="Times New Roman" panose="02020603050405020304" pitchFamily="18" charset="0"/>
              </a:rPr>
              <a:t> 2020 </a:t>
            </a:r>
            <a:r>
              <a:rPr lang="en-US" sz="1600" kern="100" err="1">
                <a:effectLst/>
                <a:latin typeface="Times New Roman" panose="02020603050405020304" pitchFamily="18" charset="0"/>
                <a:cs typeface="Times New Roman" panose="02020603050405020304" pitchFamily="18" charset="0"/>
              </a:rPr>
              <a:t>tương</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đối</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giữ</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ổn</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định</a:t>
            </a:r>
            <a:r>
              <a:rPr lang="en-US" sz="1600" kern="100">
                <a:effectLst/>
                <a:latin typeface="Times New Roman" panose="02020603050405020304" pitchFamily="18" charset="0"/>
                <a:cs typeface="Times New Roman" panose="02020603050405020304" pitchFamily="18" charset="0"/>
              </a:rPr>
              <a:t> ở </a:t>
            </a:r>
            <a:r>
              <a:rPr lang="en-US" sz="1600" kern="100" err="1">
                <a:effectLst/>
                <a:latin typeface="Times New Roman" panose="02020603050405020304" pitchFamily="18" charset="0"/>
                <a:cs typeface="Times New Roman" panose="02020603050405020304" pitchFamily="18" charset="0"/>
              </a:rPr>
              <a:t>mức</a:t>
            </a:r>
            <a:r>
              <a:rPr lang="en-US" sz="1600" kern="100">
                <a:effectLst/>
                <a:latin typeface="Times New Roman" panose="02020603050405020304" pitchFamily="18" charset="0"/>
                <a:cs typeface="Times New Roman" panose="02020603050405020304" pitchFamily="18" charset="0"/>
              </a:rPr>
              <a:t> 48M USD </a:t>
            </a:r>
            <a:r>
              <a:rPr lang="en-US" sz="1600" kern="100" err="1">
                <a:effectLst/>
                <a:latin typeface="Times New Roman" panose="02020603050405020304" pitchFamily="18" charset="0"/>
                <a:cs typeface="Times New Roman" panose="02020603050405020304" pitchFamily="18" charset="0"/>
              </a:rPr>
              <a:t>đến</a:t>
            </a:r>
            <a:r>
              <a:rPr lang="en-US" sz="1600" kern="100">
                <a:effectLst/>
                <a:latin typeface="Times New Roman" panose="02020603050405020304" pitchFamily="18" charset="0"/>
                <a:cs typeface="Times New Roman" panose="02020603050405020304" pitchFamily="18" charset="0"/>
              </a:rPr>
              <a:t> 55M USD. </a:t>
            </a:r>
            <a:r>
              <a:rPr lang="en-US" sz="1600" kern="100" err="1">
                <a:effectLst/>
                <a:latin typeface="Times New Roman" panose="02020603050405020304" pitchFamily="18" charset="0"/>
                <a:cs typeface="Times New Roman" panose="02020603050405020304" pitchFamily="18" charset="0"/>
              </a:rPr>
              <a:t>Tuy</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nhiên</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có</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sự</a:t>
            </a:r>
            <a:r>
              <a:rPr lang="en-US" sz="1600" kern="100">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giảm</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nhẹ</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xuống</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khoảng</a:t>
            </a:r>
            <a:r>
              <a:rPr lang="en-US" sz="1600" kern="100">
                <a:effectLst/>
                <a:latin typeface="Times New Roman" panose="02020603050405020304" pitchFamily="18" charset="0"/>
                <a:cs typeface="Times New Roman" panose="02020603050405020304" pitchFamily="18" charset="0"/>
              </a:rPr>
              <a:t> 27M USD ở </a:t>
            </a:r>
            <a:r>
              <a:rPr lang="en-US" sz="1600" kern="100" err="1">
                <a:effectLst/>
                <a:latin typeface="Times New Roman" panose="02020603050405020304" pitchFamily="18" charset="0"/>
                <a:cs typeface="Times New Roman" panose="02020603050405020304" pitchFamily="18" charset="0"/>
              </a:rPr>
              <a:t>mùa</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đông</a:t>
            </a:r>
            <a:r>
              <a:rPr lang="en-US" sz="1600" kern="100">
                <a:effectLst/>
                <a:latin typeface="Times New Roman" panose="02020603050405020304" pitchFamily="18" charset="0"/>
                <a:cs typeface="Times New Roman" panose="02020603050405020304" pitchFamily="18" charset="0"/>
              </a:rPr>
              <a:t>.</a:t>
            </a:r>
          </a:p>
          <a:p>
            <a:pPr marL="285750" indent="-285750">
              <a:lnSpc>
                <a:spcPct val="107000"/>
              </a:lnSpc>
              <a:spcBef>
                <a:spcPts val="500"/>
              </a:spcBef>
              <a:spcAft>
                <a:spcPts val="500"/>
              </a:spcAft>
              <a:buFont typeface="Arial" panose="020B0604020202020204" pitchFamily="34" charset="0"/>
              <a:buChar char="•"/>
            </a:pPr>
            <a:r>
              <a:rPr lang="en-US" sz="1600" kern="100" err="1">
                <a:effectLst/>
                <a:latin typeface="Times New Roman" panose="02020603050405020304" pitchFamily="18" charset="0"/>
                <a:cs typeface="Times New Roman" panose="02020603050405020304" pitchFamily="18" charset="0"/>
              </a:rPr>
              <a:t>Doanh</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thu</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theo</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mùa</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năm</a:t>
            </a:r>
            <a:r>
              <a:rPr lang="en-US" sz="1600" kern="100">
                <a:effectLst/>
                <a:latin typeface="Times New Roman" panose="02020603050405020304" pitchFamily="18" charset="0"/>
                <a:cs typeface="Times New Roman" panose="02020603050405020304" pitchFamily="18" charset="0"/>
              </a:rPr>
              <a:t> 2021 ở </a:t>
            </a:r>
            <a:r>
              <a:rPr lang="en-US" sz="1600" kern="100" err="1">
                <a:effectLst/>
                <a:latin typeface="Times New Roman" panose="02020603050405020304" pitchFamily="18" charset="0"/>
                <a:cs typeface="Times New Roman" panose="02020603050405020304" pitchFamily="18" charset="0"/>
              </a:rPr>
              <a:t>mức</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cao</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hơn</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năm</a:t>
            </a:r>
            <a:r>
              <a:rPr lang="en-US" sz="1600" kern="100">
                <a:effectLst/>
                <a:latin typeface="Times New Roman" panose="02020603050405020304" pitchFamily="18" charset="0"/>
                <a:cs typeface="Times New Roman" panose="02020603050405020304" pitchFamily="18" charset="0"/>
              </a:rPr>
              <a:t> 2020 </a:t>
            </a:r>
            <a:r>
              <a:rPr lang="en-US" sz="1600" kern="100" err="1">
                <a:effectLst/>
                <a:latin typeface="Times New Roman" panose="02020603050405020304" pitchFamily="18" charset="0"/>
                <a:cs typeface="Times New Roman" panose="02020603050405020304" pitchFamily="18" charset="0"/>
              </a:rPr>
              <a:t>và</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cao</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nhất</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là</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vào</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mùa</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hè</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với</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doanh</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số</a:t>
            </a:r>
            <a:r>
              <a:rPr lang="en-US" sz="1600" kern="100">
                <a:effectLst/>
                <a:latin typeface="Times New Roman" panose="02020603050405020304" pitchFamily="18" charset="0"/>
                <a:cs typeface="Times New Roman" panose="02020603050405020304" pitchFamily="18" charset="0"/>
              </a:rPr>
              <a:t> </a:t>
            </a:r>
            <a:r>
              <a:rPr lang="en-US" sz="1600" kern="100" err="1">
                <a:effectLst/>
                <a:latin typeface="Times New Roman" panose="02020603050405020304" pitchFamily="18" charset="0"/>
                <a:cs typeface="Times New Roman" panose="02020603050405020304" pitchFamily="18" charset="0"/>
              </a:rPr>
              <a:t>là</a:t>
            </a:r>
            <a:r>
              <a:rPr lang="en-US" sz="1600" kern="100">
                <a:effectLst/>
                <a:latin typeface="Times New Roman" panose="02020603050405020304" pitchFamily="18" charset="0"/>
                <a:cs typeface="Times New Roman" panose="02020603050405020304" pitchFamily="18" charset="0"/>
              </a:rPr>
              <a:t> 209979925 USD</a:t>
            </a:r>
            <a:endParaRPr lang="vi-VN" sz="1600" kern="100">
              <a:effectLst/>
              <a:latin typeface="Times New Roman" panose="02020603050405020304" pitchFamily="18" charset="0"/>
              <a:cs typeface="Times New Roman" panose="02020603050405020304" pitchFamily="18" charset="0"/>
            </a:endParaRPr>
          </a:p>
        </p:txBody>
      </p:sp>
      <p:pic>
        <p:nvPicPr>
          <p:cNvPr id="14" name="Google Shape;2311;p54">
            <a:extLst>
              <a:ext uri="{FF2B5EF4-FFF2-40B4-BE49-F238E27FC236}">
                <a16:creationId xmlns:a16="http://schemas.microsoft.com/office/drawing/2014/main" id="{28536CDC-D802-A316-7482-8E0CE5B91136}"/>
              </a:ext>
            </a:extLst>
          </p:cNvPr>
          <p:cNvPicPr preferRelativeResize="0"/>
          <p:nvPr/>
        </p:nvPicPr>
        <p:blipFill rotWithShape="1">
          <a:blip r:embed="rId3">
            <a:alphaModFix/>
          </a:blip>
          <a:srcRect t="9256" b="9256"/>
          <a:stretch/>
        </p:blipFill>
        <p:spPr>
          <a:xfrm>
            <a:off x="7771525" y="3672147"/>
            <a:ext cx="1372475" cy="1118390"/>
          </a:xfrm>
          <a:prstGeom prst="rect">
            <a:avLst/>
          </a:prstGeom>
          <a:noFill/>
          <a:ln>
            <a:noFill/>
          </a:ln>
        </p:spPr>
      </p:pic>
    </p:spTree>
    <p:extLst>
      <p:ext uri="{BB962C8B-B14F-4D97-AF65-F5344CB8AC3E}">
        <p14:creationId xmlns:p14="http://schemas.microsoft.com/office/powerpoint/2010/main" val="3377567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B9F396-E440-0A04-1925-D82329B1D377}"/>
              </a:ext>
            </a:extLst>
          </p:cNvPr>
          <p:cNvSpPr>
            <a:spLocks noGrp="1"/>
          </p:cNvSpPr>
          <p:nvPr>
            <p:ph type="title"/>
          </p:nvPr>
        </p:nvSpPr>
        <p:spPr>
          <a:xfrm>
            <a:off x="1231972" y="181334"/>
            <a:ext cx="7421918" cy="572700"/>
          </a:xfrm>
        </p:spPr>
        <p:txBody>
          <a:bodyPr/>
          <a:lstStyle/>
          <a:p>
            <a:r>
              <a:rPr lang="en-US" sz="2400"/>
              <a:t>Lợi nhuận hoạt động theo nhà bán lẻ</a:t>
            </a:r>
          </a:p>
        </p:txBody>
      </p:sp>
      <p:pic>
        <p:nvPicPr>
          <p:cNvPr id="13" name="Picture 12" descr="A graph of sales&#10;&#10;Description automatically generated">
            <a:extLst>
              <a:ext uri="{FF2B5EF4-FFF2-40B4-BE49-F238E27FC236}">
                <a16:creationId xmlns:a16="http://schemas.microsoft.com/office/drawing/2014/main" id="{24DCA3CF-2D86-9D05-0243-B20965928A2C}"/>
              </a:ext>
            </a:extLst>
          </p:cNvPr>
          <p:cNvPicPr>
            <a:picLocks noChangeAspect="1"/>
          </p:cNvPicPr>
          <p:nvPr/>
        </p:nvPicPr>
        <p:blipFill>
          <a:blip r:embed="rId2"/>
          <a:stretch>
            <a:fillRect/>
          </a:stretch>
        </p:blipFill>
        <p:spPr>
          <a:xfrm>
            <a:off x="1302662" y="1017725"/>
            <a:ext cx="6538675" cy="3783883"/>
          </a:xfrm>
          <a:prstGeom prst="rect">
            <a:avLst/>
          </a:prstGeom>
        </p:spPr>
      </p:pic>
      <p:pic>
        <p:nvPicPr>
          <p:cNvPr id="2" name="Google Shape;2311;p54">
            <a:extLst>
              <a:ext uri="{FF2B5EF4-FFF2-40B4-BE49-F238E27FC236}">
                <a16:creationId xmlns:a16="http://schemas.microsoft.com/office/drawing/2014/main" id="{4EAC626A-4064-31C9-BF49-7DDD89299368}"/>
              </a:ext>
            </a:extLst>
          </p:cNvPr>
          <p:cNvPicPr preferRelativeResize="0"/>
          <p:nvPr/>
        </p:nvPicPr>
        <p:blipFill rotWithShape="1">
          <a:blip r:embed="rId3">
            <a:alphaModFix/>
          </a:blip>
          <a:srcRect t="9256" b="9256"/>
          <a:stretch/>
        </p:blipFill>
        <p:spPr>
          <a:xfrm>
            <a:off x="7841337" y="3683218"/>
            <a:ext cx="1372475" cy="1118390"/>
          </a:xfrm>
          <a:prstGeom prst="rect">
            <a:avLst/>
          </a:prstGeom>
          <a:noFill/>
          <a:ln>
            <a:noFill/>
          </a:ln>
        </p:spPr>
      </p:pic>
      <p:grpSp>
        <p:nvGrpSpPr>
          <p:cNvPr id="3" name="Google Shape;5832;p59">
            <a:extLst>
              <a:ext uri="{FF2B5EF4-FFF2-40B4-BE49-F238E27FC236}">
                <a16:creationId xmlns:a16="http://schemas.microsoft.com/office/drawing/2014/main" id="{6646A710-91F3-2137-E2D6-213BD62AB5EC}"/>
              </a:ext>
            </a:extLst>
          </p:cNvPr>
          <p:cNvGrpSpPr/>
          <p:nvPr/>
        </p:nvGrpSpPr>
        <p:grpSpPr>
          <a:xfrm>
            <a:off x="1127761" y="181334"/>
            <a:ext cx="713523" cy="688025"/>
            <a:chOff x="1706078" y="2092648"/>
            <a:chExt cx="660913" cy="637296"/>
          </a:xfrm>
        </p:grpSpPr>
        <p:sp>
          <p:nvSpPr>
            <p:cNvPr id="4" name="Google Shape;5833;p59">
              <a:extLst>
                <a:ext uri="{FF2B5EF4-FFF2-40B4-BE49-F238E27FC236}">
                  <a16:creationId xmlns:a16="http://schemas.microsoft.com/office/drawing/2014/main" id="{E6269BA8-71F8-B569-17C9-991F7F38828C}"/>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5834;p59">
              <a:extLst>
                <a:ext uri="{FF2B5EF4-FFF2-40B4-BE49-F238E27FC236}">
                  <a16:creationId xmlns:a16="http://schemas.microsoft.com/office/drawing/2014/main" id="{72996A3D-08E3-724E-0808-2FD2028B985C}"/>
                </a:ext>
              </a:extLst>
            </p:cNvPr>
            <p:cNvGrpSpPr/>
            <p:nvPr/>
          </p:nvGrpSpPr>
          <p:grpSpPr>
            <a:xfrm>
              <a:off x="1706078" y="2092648"/>
              <a:ext cx="660913" cy="575241"/>
              <a:chOff x="1706078" y="2092648"/>
              <a:chExt cx="660913" cy="575241"/>
            </a:xfrm>
          </p:grpSpPr>
          <p:sp>
            <p:nvSpPr>
              <p:cNvPr id="7" name="Google Shape;5835;p59">
                <a:extLst>
                  <a:ext uri="{FF2B5EF4-FFF2-40B4-BE49-F238E27FC236}">
                    <a16:creationId xmlns:a16="http://schemas.microsoft.com/office/drawing/2014/main" id="{BB8A035D-5F5C-C7AA-3D73-BA85807ED04F}"/>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36;p59">
                <a:extLst>
                  <a:ext uri="{FF2B5EF4-FFF2-40B4-BE49-F238E27FC236}">
                    <a16:creationId xmlns:a16="http://schemas.microsoft.com/office/drawing/2014/main" id="{B109B1AC-F6D4-0915-72F3-93C4114B8541}"/>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837;p59">
                <a:extLst>
                  <a:ext uri="{FF2B5EF4-FFF2-40B4-BE49-F238E27FC236}">
                    <a16:creationId xmlns:a16="http://schemas.microsoft.com/office/drawing/2014/main" id="{7E3E4D6D-7D96-D87D-8D8F-E1DE8CDD30FF}"/>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74191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B9F396-E440-0A04-1925-D82329B1D377}"/>
              </a:ext>
            </a:extLst>
          </p:cNvPr>
          <p:cNvSpPr>
            <a:spLocks noGrp="1"/>
          </p:cNvSpPr>
          <p:nvPr>
            <p:ph type="title"/>
          </p:nvPr>
        </p:nvSpPr>
        <p:spPr>
          <a:xfrm>
            <a:off x="720000" y="203485"/>
            <a:ext cx="7704000" cy="572700"/>
          </a:xfrm>
        </p:spPr>
        <p:txBody>
          <a:bodyPr/>
          <a:lstStyle/>
          <a:p>
            <a:r>
              <a:rPr lang="en-US" sz="2400" err="1"/>
              <a:t>Lợi</a:t>
            </a:r>
            <a:r>
              <a:rPr lang="en-US" sz="2400"/>
              <a:t> </a:t>
            </a:r>
            <a:r>
              <a:rPr lang="en-US" sz="2400" err="1"/>
              <a:t>nhuận</a:t>
            </a:r>
            <a:r>
              <a:rPr lang="en-US" sz="2400"/>
              <a:t> </a:t>
            </a:r>
            <a:r>
              <a:rPr lang="en-US" sz="2400" err="1"/>
              <a:t>hoạt</a:t>
            </a:r>
            <a:r>
              <a:rPr lang="en-US" sz="2400"/>
              <a:t> </a:t>
            </a:r>
            <a:r>
              <a:rPr lang="en-US" sz="2400" err="1"/>
              <a:t>động</a:t>
            </a:r>
            <a:r>
              <a:rPr lang="en-US" sz="2400"/>
              <a:t> </a:t>
            </a:r>
            <a:r>
              <a:rPr lang="en-US" sz="2400" err="1"/>
              <a:t>theo</a:t>
            </a:r>
            <a:r>
              <a:rPr lang="en-US" sz="2400"/>
              <a:t> </a:t>
            </a:r>
            <a:r>
              <a:rPr lang="en-US" sz="2400" err="1"/>
              <a:t>nhà</a:t>
            </a:r>
            <a:r>
              <a:rPr lang="en-US" sz="2400"/>
              <a:t> </a:t>
            </a:r>
            <a:r>
              <a:rPr lang="en-US" sz="2400" err="1"/>
              <a:t>bán</a:t>
            </a:r>
            <a:r>
              <a:rPr lang="en-US" sz="2400"/>
              <a:t> </a:t>
            </a:r>
            <a:r>
              <a:rPr lang="en-US" sz="2400" err="1"/>
              <a:t>lẻ</a:t>
            </a:r>
            <a:endParaRPr lang="en-US" sz="2400"/>
          </a:p>
        </p:txBody>
      </p:sp>
      <p:sp>
        <p:nvSpPr>
          <p:cNvPr id="5" name="TextBox 4">
            <a:extLst>
              <a:ext uri="{FF2B5EF4-FFF2-40B4-BE49-F238E27FC236}">
                <a16:creationId xmlns:a16="http://schemas.microsoft.com/office/drawing/2014/main" id="{DAACEDEC-0A0B-7913-60B7-24A5EAD0BBDB}"/>
              </a:ext>
            </a:extLst>
          </p:cNvPr>
          <p:cNvSpPr txBox="1"/>
          <p:nvPr/>
        </p:nvSpPr>
        <p:spPr>
          <a:xfrm>
            <a:off x="882838" y="1293955"/>
            <a:ext cx="7089731" cy="2180084"/>
          </a:xfrm>
          <a:prstGeom prst="rect">
            <a:avLst/>
          </a:prstGeom>
          <a:noFill/>
        </p:spPr>
        <p:txBody>
          <a:bodyPr wrap="square">
            <a:spAutoFit/>
          </a:bodyPr>
          <a:lstStyle/>
          <a:p>
            <a:pPr marL="342900" indent="-342900">
              <a:lnSpc>
                <a:spcPct val="107000"/>
              </a:lnSpc>
              <a:spcBef>
                <a:spcPts val="500"/>
              </a:spcBef>
              <a:spcAft>
                <a:spcPts val="500"/>
              </a:spcAft>
              <a:buFont typeface="Symbol" panose="05050102010706020507" pitchFamily="18" charset="2"/>
              <a:buChar char=""/>
            </a:pPr>
            <a:r>
              <a:rPr lang="en-US" sz="1600" kern="0">
                <a:effectLst/>
                <a:latin typeface="Times New Roman" panose="02020603050405020304" pitchFamily="18" charset="0"/>
                <a:cs typeface="Times New Roman" panose="02020603050405020304" pitchFamily="18" charset="0"/>
              </a:rPr>
              <a:t>West Gear đứng đầu với lợi nhuận hoạt động cao nhất, khoảng 856,678,732 M .</a:t>
            </a:r>
            <a:endParaRPr lang="en-US" sz="1600" kern="100">
              <a:effectLst/>
              <a:latin typeface="Calibri" panose="020F0502020204030204" pitchFamily="34" charset="0"/>
              <a:cs typeface="Times New Roman" panose="02020603050405020304" pitchFamily="18" charset="0"/>
            </a:endParaRPr>
          </a:p>
          <a:p>
            <a:pPr marL="34290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Walmart có lợi nhuận thấp nhất trong số các nhà bán lẻ được liệt kê, khoảng 257,820,526 M .</a:t>
            </a:r>
            <a:endParaRPr lang="en-US" sz="1600" kern="0">
              <a:effectLst/>
              <a:latin typeface="Times New Roman" panose="02020603050405020304" pitchFamily="18" charset="0"/>
              <a:cs typeface="Times New Roman" panose="02020603050405020304" pitchFamily="18" charset="0"/>
            </a:endParaRPr>
          </a:p>
          <a:p>
            <a:pPr marL="342900" indent="-342900">
              <a:lnSpc>
                <a:spcPct val="107000"/>
              </a:lnSpc>
              <a:spcBef>
                <a:spcPts val="500"/>
              </a:spcBef>
              <a:spcAft>
                <a:spcPts val="500"/>
              </a:spcAft>
              <a:buFont typeface="Symbol" panose="05050102010706020507" pitchFamily="18" charset="2"/>
              <a:buChar char=""/>
            </a:pPr>
            <a:r>
              <a:rPr lang="vi-VN" sz="1600" kern="100">
                <a:effectLst/>
                <a:latin typeface="Times New Roman" panose="02020603050405020304" pitchFamily="18" charset="0"/>
                <a:ea typeface="Calibri" panose="020F0502020204030204" pitchFamily="34" charset="0"/>
                <a:cs typeface="Times New Roman" panose="02020603050405020304" pitchFamily="18" charset="0"/>
              </a:rPr>
              <a:t>Lợi nhuận hoạt động của các nhà bán lẻ đang diễn biến không đồng n</a:t>
            </a:r>
            <a:r>
              <a:rPr lang="en-US" sz="1600" kern="100">
                <a:effectLst/>
                <a:latin typeface="Times New Roman" panose="02020603050405020304" pitchFamily="18" charset="0"/>
                <a:ea typeface="Calibri" panose="020F0502020204030204" pitchFamily="34" charset="0"/>
                <a:cs typeface="Times New Roman" panose="02020603050405020304" pitchFamily="18" charset="0"/>
              </a:rPr>
              <a:t>hất</a:t>
            </a:r>
            <a:r>
              <a:rPr lang="vi-VN" sz="1600" kern="100">
                <a:effectLst/>
                <a:latin typeface="Times New Roman" panose="02020603050405020304" pitchFamily="18" charset="0"/>
                <a:ea typeface="Calibri" panose="020F0502020204030204" pitchFamily="34" charset="0"/>
                <a:cs typeface="Times New Roman" panose="02020603050405020304" pitchFamily="18" charset="0"/>
              </a:rPr>
              <a:t>. Xu hướng này có thể tiếp tục trong tương lai do các yếu tố như cạnh tranh khốc liệt trong bán lẻ, thay đổi hành vi tiêu dùng, chi phí hoạt động tăng cao, đổi mới công nghệ,….v.v</a:t>
            </a:r>
            <a:endParaRPr lang="vi-VN" sz="1600" kern="100">
              <a:effectLst/>
              <a:latin typeface="Calibri" panose="020F0502020204030204" pitchFamily="34" charset="0"/>
              <a:cs typeface="Times New Roman" panose="02020603050405020304" pitchFamily="18" charset="0"/>
            </a:endParaRPr>
          </a:p>
        </p:txBody>
      </p:sp>
      <p:pic>
        <p:nvPicPr>
          <p:cNvPr id="7" name="Google Shape;2311;p54">
            <a:extLst>
              <a:ext uri="{FF2B5EF4-FFF2-40B4-BE49-F238E27FC236}">
                <a16:creationId xmlns:a16="http://schemas.microsoft.com/office/drawing/2014/main" id="{7B4DBD1D-1D38-97B1-9A50-ACF03A57368F}"/>
              </a:ext>
            </a:extLst>
          </p:cNvPr>
          <p:cNvPicPr preferRelativeResize="0"/>
          <p:nvPr/>
        </p:nvPicPr>
        <p:blipFill rotWithShape="1">
          <a:blip r:embed="rId2">
            <a:alphaModFix/>
          </a:blip>
          <a:srcRect t="9256" b="9256"/>
          <a:stretch/>
        </p:blipFill>
        <p:spPr>
          <a:xfrm>
            <a:off x="7771525" y="3697198"/>
            <a:ext cx="1372475" cy="1118390"/>
          </a:xfrm>
          <a:prstGeom prst="rect">
            <a:avLst/>
          </a:prstGeom>
          <a:noFill/>
          <a:ln>
            <a:noFill/>
          </a:ln>
        </p:spPr>
      </p:pic>
    </p:spTree>
    <p:extLst>
      <p:ext uri="{BB962C8B-B14F-4D97-AF65-F5344CB8AC3E}">
        <p14:creationId xmlns:p14="http://schemas.microsoft.com/office/powerpoint/2010/main" val="1967931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3BADEB2-CB37-D3F9-0AD8-72AAC5AF65E5}"/>
              </a:ext>
            </a:extLst>
          </p:cNvPr>
          <p:cNvSpPr>
            <a:spLocks noGrp="1"/>
          </p:cNvSpPr>
          <p:nvPr>
            <p:ph type="title"/>
          </p:nvPr>
        </p:nvSpPr>
        <p:spPr>
          <a:xfrm>
            <a:off x="1395342" y="105922"/>
            <a:ext cx="6834258"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Giới</a:t>
            </a:r>
            <a:r>
              <a:rPr lang="en-US" sz="2400"/>
              <a:t> </a:t>
            </a:r>
            <a:r>
              <a:rPr lang="en-US" sz="2400" err="1"/>
              <a:t>tính</a:t>
            </a:r>
            <a:endParaRPr lang="en-US" sz="2400"/>
          </a:p>
        </p:txBody>
      </p:sp>
      <p:pic>
        <p:nvPicPr>
          <p:cNvPr id="13" name="Picture 12" descr="A graph of sales by gender&#10;&#10;Description automatically generated">
            <a:extLst>
              <a:ext uri="{FF2B5EF4-FFF2-40B4-BE49-F238E27FC236}">
                <a16:creationId xmlns:a16="http://schemas.microsoft.com/office/drawing/2014/main" id="{895A7944-75CA-E8F7-32B8-C2ABD8BF855C}"/>
              </a:ext>
            </a:extLst>
          </p:cNvPr>
          <p:cNvPicPr>
            <a:picLocks noChangeAspect="1"/>
          </p:cNvPicPr>
          <p:nvPr/>
        </p:nvPicPr>
        <p:blipFill>
          <a:blip r:embed="rId2"/>
          <a:stretch>
            <a:fillRect/>
          </a:stretch>
        </p:blipFill>
        <p:spPr>
          <a:xfrm>
            <a:off x="1515019" y="793947"/>
            <a:ext cx="5903603" cy="4016304"/>
          </a:xfrm>
          <a:prstGeom prst="rect">
            <a:avLst/>
          </a:prstGeom>
        </p:spPr>
      </p:pic>
      <p:pic>
        <p:nvPicPr>
          <p:cNvPr id="2" name="Google Shape;2311;p54">
            <a:extLst>
              <a:ext uri="{FF2B5EF4-FFF2-40B4-BE49-F238E27FC236}">
                <a16:creationId xmlns:a16="http://schemas.microsoft.com/office/drawing/2014/main" id="{81583043-E9D2-7989-922A-3291FB6D7C5E}"/>
              </a:ext>
            </a:extLst>
          </p:cNvPr>
          <p:cNvPicPr preferRelativeResize="0"/>
          <p:nvPr/>
        </p:nvPicPr>
        <p:blipFill rotWithShape="1">
          <a:blip r:embed="rId3">
            <a:alphaModFix/>
          </a:blip>
          <a:srcRect t="9256" b="9256"/>
          <a:stretch/>
        </p:blipFill>
        <p:spPr>
          <a:xfrm>
            <a:off x="7901663" y="3672146"/>
            <a:ext cx="1372475" cy="1118390"/>
          </a:xfrm>
          <a:prstGeom prst="rect">
            <a:avLst/>
          </a:prstGeom>
          <a:noFill/>
          <a:ln>
            <a:noFill/>
          </a:ln>
        </p:spPr>
      </p:pic>
      <p:grpSp>
        <p:nvGrpSpPr>
          <p:cNvPr id="3" name="Google Shape;5832;p59">
            <a:extLst>
              <a:ext uri="{FF2B5EF4-FFF2-40B4-BE49-F238E27FC236}">
                <a16:creationId xmlns:a16="http://schemas.microsoft.com/office/drawing/2014/main" id="{968FF84D-7347-5BA3-DE3E-E885CF9A9A5C}"/>
              </a:ext>
            </a:extLst>
          </p:cNvPr>
          <p:cNvGrpSpPr/>
          <p:nvPr/>
        </p:nvGrpSpPr>
        <p:grpSpPr>
          <a:xfrm>
            <a:off x="1515021" y="35041"/>
            <a:ext cx="713523" cy="688025"/>
            <a:chOff x="1706078" y="2092648"/>
            <a:chExt cx="660913" cy="637296"/>
          </a:xfrm>
        </p:grpSpPr>
        <p:sp>
          <p:nvSpPr>
            <p:cNvPr id="4" name="Google Shape;5833;p59">
              <a:extLst>
                <a:ext uri="{FF2B5EF4-FFF2-40B4-BE49-F238E27FC236}">
                  <a16:creationId xmlns:a16="http://schemas.microsoft.com/office/drawing/2014/main" id="{97BB75AE-5B72-03A0-CC78-A98A1834C492}"/>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5834;p59">
              <a:extLst>
                <a:ext uri="{FF2B5EF4-FFF2-40B4-BE49-F238E27FC236}">
                  <a16:creationId xmlns:a16="http://schemas.microsoft.com/office/drawing/2014/main" id="{31C142FA-0093-40E9-17B8-FFA50DB440D5}"/>
                </a:ext>
              </a:extLst>
            </p:cNvPr>
            <p:cNvGrpSpPr/>
            <p:nvPr/>
          </p:nvGrpSpPr>
          <p:grpSpPr>
            <a:xfrm>
              <a:off x="1706078" y="2092648"/>
              <a:ext cx="660913" cy="575241"/>
              <a:chOff x="1706078" y="2092648"/>
              <a:chExt cx="660913" cy="575241"/>
            </a:xfrm>
          </p:grpSpPr>
          <p:sp>
            <p:nvSpPr>
              <p:cNvPr id="7" name="Google Shape;5835;p59">
                <a:extLst>
                  <a:ext uri="{FF2B5EF4-FFF2-40B4-BE49-F238E27FC236}">
                    <a16:creationId xmlns:a16="http://schemas.microsoft.com/office/drawing/2014/main" id="{6960D9DB-0631-7E2B-312B-F5C51B15A169}"/>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36;p59">
                <a:extLst>
                  <a:ext uri="{FF2B5EF4-FFF2-40B4-BE49-F238E27FC236}">
                    <a16:creationId xmlns:a16="http://schemas.microsoft.com/office/drawing/2014/main" id="{2EC5F38C-8223-452A-07B2-57580C558C62}"/>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837;p59">
                <a:extLst>
                  <a:ext uri="{FF2B5EF4-FFF2-40B4-BE49-F238E27FC236}">
                    <a16:creationId xmlns:a16="http://schemas.microsoft.com/office/drawing/2014/main" id="{45EA6F4C-FA96-4359-F615-74D7DB2AD568}"/>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173783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3BADEB2-CB37-D3F9-0AD8-72AAC5AF65E5}"/>
              </a:ext>
            </a:extLst>
          </p:cNvPr>
          <p:cNvSpPr>
            <a:spLocks noGrp="1"/>
          </p:cNvSpPr>
          <p:nvPr>
            <p:ph type="title"/>
          </p:nvPr>
        </p:nvSpPr>
        <p:spPr>
          <a:xfrm>
            <a:off x="556098" y="105922"/>
            <a:ext cx="7704000" cy="572700"/>
          </a:xfrm>
        </p:spPr>
        <p:txBody>
          <a:bodyPr/>
          <a:lstStyle/>
          <a:p>
            <a:r>
              <a:rPr lang="en-US" err="1"/>
              <a:t>Tổng</a:t>
            </a:r>
            <a:r>
              <a:rPr lang="en-US"/>
              <a:t> </a:t>
            </a:r>
            <a:r>
              <a:rPr lang="en-US" err="1"/>
              <a:t>doanh</a:t>
            </a:r>
            <a:r>
              <a:rPr lang="en-US"/>
              <a:t> </a:t>
            </a:r>
            <a:r>
              <a:rPr lang="en-US" err="1"/>
              <a:t>thu</a:t>
            </a:r>
            <a:r>
              <a:rPr lang="en-US"/>
              <a:t> </a:t>
            </a:r>
            <a:r>
              <a:rPr lang="en-US" err="1"/>
              <a:t>theo</a:t>
            </a:r>
            <a:r>
              <a:rPr lang="en-US"/>
              <a:t> </a:t>
            </a:r>
            <a:r>
              <a:rPr lang="en-US" err="1"/>
              <a:t>Giới</a:t>
            </a:r>
            <a:r>
              <a:rPr lang="en-US"/>
              <a:t> </a:t>
            </a:r>
            <a:r>
              <a:rPr lang="en-US" err="1"/>
              <a:t>tính</a:t>
            </a:r>
            <a:endParaRPr lang="en-US"/>
          </a:p>
        </p:txBody>
      </p:sp>
      <p:sp>
        <p:nvSpPr>
          <p:cNvPr id="3" name="TextBox 2">
            <a:extLst>
              <a:ext uri="{FF2B5EF4-FFF2-40B4-BE49-F238E27FC236}">
                <a16:creationId xmlns:a16="http://schemas.microsoft.com/office/drawing/2014/main" id="{9471D205-C1D0-1E56-06C0-0529E277D731}"/>
              </a:ext>
            </a:extLst>
          </p:cNvPr>
          <p:cNvSpPr txBox="1"/>
          <p:nvPr/>
        </p:nvSpPr>
        <p:spPr>
          <a:xfrm>
            <a:off x="1611160" y="1432807"/>
            <a:ext cx="5603832" cy="1781385"/>
          </a:xfrm>
          <a:prstGeom prst="rect">
            <a:avLst/>
          </a:prstGeom>
          <a:noFill/>
        </p:spPr>
        <p:txBody>
          <a:bodyPr wrap="square">
            <a:spAutoFit/>
          </a:bodyPr>
          <a:lstStyle/>
          <a:p>
            <a:pPr indent="228600">
              <a:lnSpc>
                <a:spcPct val="107000"/>
              </a:lnSpc>
              <a:spcBef>
                <a:spcPts val="500"/>
              </a:spcBef>
              <a:spcAft>
                <a:spcPts val="500"/>
              </a:spcAft>
            </a:pPr>
            <a:r>
              <a:rPr lang="vi-VN" sz="1600" kern="0">
                <a:effectLst/>
                <a:latin typeface="Times New Roman" panose="02020603050405020304" pitchFamily="18" charset="0"/>
                <a:cs typeface="Times New Roman" panose="02020603050405020304" pitchFamily="18" charset="0"/>
              </a:rPr>
              <a:t>Doanh số bán hàng của nam giới và nữ giới:</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Doanh số bán hàng của nữ giới là 413,673,569 USD.</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Doanh số bán hàng của nam giới là 486,228,556 USD.</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Doanh số bán hàng của nam giới cao hơn của nữ giới</a:t>
            </a:r>
            <a:r>
              <a:rPr lang="en-US" sz="1600">
                <a:latin typeface="Times New Roman" panose="02020603050405020304" pitchFamily="18" charset="0"/>
                <a:cs typeface="Times New Roman" panose="02020603050405020304" pitchFamily="18" charset="0"/>
              </a:rPr>
              <a:t> </a:t>
            </a:r>
            <a:r>
              <a:rPr lang="vi-VN" sz="1600" kern="0">
                <a:effectLst/>
                <a:latin typeface="Times New Roman" panose="02020603050405020304" pitchFamily="18" charset="0"/>
                <a:cs typeface="Times New Roman" panose="02020603050405020304" pitchFamily="18" charset="0"/>
              </a:rPr>
              <a:t> 72,554,987</a:t>
            </a:r>
            <a:r>
              <a:rPr lang="en-US" sz="1600">
                <a:latin typeface="Times New Roman" panose="02020603050405020304" pitchFamily="18" charset="0"/>
                <a:cs typeface="Times New Roman" panose="02020603050405020304" pitchFamily="18" charset="0"/>
              </a:rPr>
              <a:t> USD</a:t>
            </a:r>
            <a:r>
              <a:rPr lang="vi-VN" sz="1600" kern="0">
                <a:effectLst/>
                <a:latin typeface="Times New Roman" panose="02020603050405020304" pitchFamily="18" charset="0"/>
                <a:cs typeface="Times New Roman" panose="02020603050405020304" pitchFamily="18" charset="0"/>
              </a:rPr>
              <a:t>.</a:t>
            </a:r>
            <a:endParaRPr lang="vi-VN" sz="1600" kern="100">
              <a:effectLst/>
              <a:latin typeface="Calibri" panose="020F0502020204030204" pitchFamily="34" charset="0"/>
              <a:cs typeface="Times New Roman" panose="02020603050405020304" pitchFamily="18" charset="0"/>
            </a:endParaRPr>
          </a:p>
        </p:txBody>
      </p:sp>
      <p:pic>
        <p:nvPicPr>
          <p:cNvPr id="4" name="Google Shape;2311;p54">
            <a:extLst>
              <a:ext uri="{FF2B5EF4-FFF2-40B4-BE49-F238E27FC236}">
                <a16:creationId xmlns:a16="http://schemas.microsoft.com/office/drawing/2014/main" id="{7222A467-F4A9-A9A5-276C-2D94AC0D7DDE}"/>
              </a:ext>
            </a:extLst>
          </p:cNvPr>
          <p:cNvPicPr preferRelativeResize="0"/>
          <p:nvPr/>
        </p:nvPicPr>
        <p:blipFill rotWithShape="1">
          <a:blip r:embed="rId2">
            <a:alphaModFix/>
          </a:blip>
          <a:srcRect t="9256" b="9256"/>
          <a:stretch/>
        </p:blipFill>
        <p:spPr>
          <a:xfrm>
            <a:off x="7771525" y="3697198"/>
            <a:ext cx="1372475" cy="1118390"/>
          </a:xfrm>
          <a:prstGeom prst="rect">
            <a:avLst/>
          </a:prstGeom>
          <a:noFill/>
          <a:ln>
            <a:noFill/>
          </a:ln>
        </p:spPr>
      </p:pic>
    </p:spTree>
    <p:extLst>
      <p:ext uri="{BB962C8B-B14F-4D97-AF65-F5344CB8AC3E}">
        <p14:creationId xmlns:p14="http://schemas.microsoft.com/office/powerpoint/2010/main" val="21369904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51D547B-582F-8DE0-628D-E9386D2E18D8}"/>
              </a:ext>
            </a:extLst>
          </p:cNvPr>
          <p:cNvSpPr>
            <a:spLocks noGrp="1"/>
          </p:cNvSpPr>
          <p:nvPr>
            <p:ph type="title"/>
          </p:nvPr>
        </p:nvSpPr>
        <p:spPr>
          <a:xfrm>
            <a:off x="719999" y="265281"/>
            <a:ext cx="7704000" cy="572700"/>
          </a:xfrm>
        </p:spPr>
        <p:txBody>
          <a:bodyPr/>
          <a:lstStyle/>
          <a:p>
            <a:r>
              <a:rPr lang="en-US" sz="2400"/>
              <a:t>Tổng doanh thu theo danh mục sản phẩm</a:t>
            </a:r>
          </a:p>
        </p:txBody>
      </p:sp>
      <p:pic>
        <p:nvPicPr>
          <p:cNvPr id="13" name="Picture 12" descr="A pie chart with numbers and a graph&#10;&#10;Description automatically generated">
            <a:extLst>
              <a:ext uri="{FF2B5EF4-FFF2-40B4-BE49-F238E27FC236}">
                <a16:creationId xmlns:a16="http://schemas.microsoft.com/office/drawing/2014/main" id="{09DED24B-2D9E-B764-BD9A-3AAD51056866}"/>
              </a:ext>
            </a:extLst>
          </p:cNvPr>
          <p:cNvPicPr>
            <a:picLocks noChangeAspect="1"/>
          </p:cNvPicPr>
          <p:nvPr/>
        </p:nvPicPr>
        <p:blipFill>
          <a:blip r:embed="rId2"/>
          <a:stretch>
            <a:fillRect/>
          </a:stretch>
        </p:blipFill>
        <p:spPr>
          <a:xfrm>
            <a:off x="1921599" y="1254377"/>
            <a:ext cx="5300801" cy="3255850"/>
          </a:xfrm>
          <a:prstGeom prst="rect">
            <a:avLst/>
          </a:prstGeom>
        </p:spPr>
      </p:pic>
      <p:grpSp>
        <p:nvGrpSpPr>
          <p:cNvPr id="2" name="Google Shape;2357;p55">
            <a:extLst>
              <a:ext uri="{FF2B5EF4-FFF2-40B4-BE49-F238E27FC236}">
                <a16:creationId xmlns:a16="http://schemas.microsoft.com/office/drawing/2014/main" id="{FC8B1C8F-77D1-3B76-26C6-36B1CFAE5294}"/>
              </a:ext>
            </a:extLst>
          </p:cNvPr>
          <p:cNvGrpSpPr/>
          <p:nvPr/>
        </p:nvGrpSpPr>
        <p:grpSpPr>
          <a:xfrm>
            <a:off x="719999" y="330077"/>
            <a:ext cx="575790" cy="507904"/>
            <a:chOff x="3161917" y="2170682"/>
            <a:chExt cx="458870" cy="404737"/>
          </a:xfrm>
        </p:grpSpPr>
        <p:sp>
          <p:nvSpPr>
            <p:cNvPr id="3" name="Google Shape;2358;p55">
              <a:extLst>
                <a:ext uri="{FF2B5EF4-FFF2-40B4-BE49-F238E27FC236}">
                  <a16:creationId xmlns:a16="http://schemas.microsoft.com/office/drawing/2014/main" id="{8B6ACF7F-F39D-3989-7759-7050CC22EA91}"/>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 name="Google Shape;2359;p55">
              <a:extLst>
                <a:ext uri="{FF2B5EF4-FFF2-40B4-BE49-F238E27FC236}">
                  <a16:creationId xmlns:a16="http://schemas.microsoft.com/office/drawing/2014/main" id="{6A17D885-06DE-CD56-23A3-0728BB2403BE}"/>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360;p55">
              <a:extLst>
                <a:ext uri="{FF2B5EF4-FFF2-40B4-BE49-F238E27FC236}">
                  <a16:creationId xmlns:a16="http://schemas.microsoft.com/office/drawing/2014/main" id="{A6EA93B5-FD6E-5B28-7D49-AA78D638D900}"/>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Google Shape;2311;p54">
            <a:extLst>
              <a:ext uri="{FF2B5EF4-FFF2-40B4-BE49-F238E27FC236}">
                <a16:creationId xmlns:a16="http://schemas.microsoft.com/office/drawing/2014/main" id="{682E1B9C-A988-ADB6-E0E0-2DA91B02F215}"/>
              </a:ext>
            </a:extLst>
          </p:cNvPr>
          <p:cNvPicPr preferRelativeResize="0"/>
          <p:nvPr/>
        </p:nvPicPr>
        <p:blipFill rotWithShape="1">
          <a:blip r:embed="rId3">
            <a:alphaModFix/>
          </a:blip>
          <a:srcRect t="9256" b="9256"/>
          <a:stretch/>
        </p:blipFill>
        <p:spPr>
          <a:xfrm>
            <a:off x="7771525" y="3759829"/>
            <a:ext cx="1372475" cy="1118390"/>
          </a:xfrm>
          <a:prstGeom prst="rect">
            <a:avLst/>
          </a:prstGeom>
          <a:noFill/>
          <a:ln>
            <a:noFill/>
          </a:ln>
        </p:spPr>
      </p:pic>
    </p:spTree>
    <p:extLst>
      <p:ext uri="{BB962C8B-B14F-4D97-AF65-F5344CB8AC3E}">
        <p14:creationId xmlns:p14="http://schemas.microsoft.com/office/powerpoint/2010/main" val="1578137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8"/>
        <p:cNvGrpSpPr/>
        <p:nvPr/>
      </p:nvGrpSpPr>
      <p:grpSpPr>
        <a:xfrm>
          <a:off x="0" y="0"/>
          <a:ext cx="0" cy="0"/>
          <a:chOff x="0" y="0"/>
          <a:chExt cx="0" cy="0"/>
        </a:xfrm>
      </p:grpSpPr>
      <p:sp>
        <p:nvSpPr>
          <p:cNvPr id="1479" name="Google Shape;1479;p31"/>
          <p:cNvSpPr txBox="1">
            <a:spLocks noGrp="1"/>
          </p:cNvSpPr>
          <p:nvPr>
            <p:ph type="title"/>
          </p:nvPr>
        </p:nvSpPr>
        <p:spPr>
          <a:xfrm>
            <a:off x="720000" y="445025"/>
            <a:ext cx="7704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DANH SÁCH THÀNH VIÊN</a:t>
            </a:r>
            <a:endParaRPr/>
          </a:p>
        </p:txBody>
      </p:sp>
      <p:sp>
        <p:nvSpPr>
          <p:cNvPr id="1480" name="Google Shape;1480;p31"/>
          <p:cNvSpPr txBox="1">
            <a:spLocks noGrp="1"/>
          </p:cNvSpPr>
          <p:nvPr>
            <p:ph type="subTitle" idx="6"/>
          </p:nvPr>
        </p:nvSpPr>
        <p:spPr>
          <a:xfrm>
            <a:off x="5973314" y="2988425"/>
            <a:ext cx="2460300" cy="40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Nguyễn Nhật Huy</a:t>
            </a:r>
            <a:endParaRPr/>
          </a:p>
        </p:txBody>
      </p:sp>
      <p:sp>
        <p:nvSpPr>
          <p:cNvPr id="1481" name="Google Shape;1481;p31"/>
          <p:cNvSpPr txBox="1">
            <a:spLocks noGrp="1"/>
          </p:cNvSpPr>
          <p:nvPr>
            <p:ph type="subTitle" idx="1"/>
          </p:nvPr>
        </p:nvSpPr>
        <p:spPr>
          <a:xfrm>
            <a:off x="720000" y="2988425"/>
            <a:ext cx="2460300" cy="40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Trịnh Hoàng Nam</a:t>
            </a:r>
            <a:endParaRPr/>
          </a:p>
        </p:txBody>
      </p:sp>
      <p:sp>
        <p:nvSpPr>
          <p:cNvPr id="1485" name="Google Shape;1485;p31"/>
          <p:cNvSpPr txBox="1">
            <a:spLocks noGrp="1"/>
          </p:cNvSpPr>
          <p:nvPr>
            <p:ph type="subTitle" idx="5"/>
          </p:nvPr>
        </p:nvSpPr>
        <p:spPr>
          <a:xfrm>
            <a:off x="3341850" y="2988425"/>
            <a:ext cx="2460300" cy="40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Đặng Đoàn Bình</a:t>
            </a:r>
            <a:endParaRPr/>
          </a:p>
        </p:txBody>
      </p:sp>
      <p:pic>
        <p:nvPicPr>
          <p:cNvPr id="1486" name="Google Shape;1486;p31"/>
          <p:cNvPicPr preferRelativeResize="0"/>
          <p:nvPr/>
        </p:nvPicPr>
        <p:blipFill rotWithShape="1">
          <a:blip r:embed="rId3">
            <a:alphaModFix/>
          </a:blip>
          <a:srcRect/>
          <a:stretch/>
        </p:blipFill>
        <p:spPr>
          <a:xfrm>
            <a:off x="1249668" y="1356169"/>
            <a:ext cx="1396499" cy="1396499"/>
          </a:xfrm>
          <a:prstGeom prst="rect">
            <a:avLst/>
          </a:prstGeom>
          <a:noFill/>
          <a:ln w="28575" cap="flat" cmpd="sng">
            <a:solidFill>
              <a:schemeClr val="dk1"/>
            </a:solidFill>
            <a:prstDash val="solid"/>
            <a:round/>
            <a:headEnd type="none" w="sm" len="sm"/>
            <a:tailEnd type="none" w="sm" len="sm"/>
          </a:ln>
        </p:spPr>
      </p:pic>
      <p:sp>
        <p:nvSpPr>
          <p:cNvPr id="1489" name="Google Shape;1489;p31"/>
          <p:cNvSpPr txBox="1">
            <a:spLocks noGrp="1"/>
          </p:cNvSpPr>
          <p:nvPr>
            <p:ph type="subTitle" idx="7"/>
          </p:nvPr>
        </p:nvSpPr>
        <p:spPr>
          <a:xfrm>
            <a:off x="720000" y="3363475"/>
            <a:ext cx="2460300" cy="51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chemeClr val="dk2"/>
                </a:solidFill>
              </a:rPr>
              <a:t>ĐÓNG GÓP</a:t>
            </a:r>
            <a:endParaRPr b="1">
              <a:solidFill>
                <a:schemeClr val="dk2"/>
              </a:solidFill>
            </a:endParaRPr>
          </a:p>
          <a:p>
            <a:pPr marL="0" lvl="0" indent="0" algn="ctr" rtl="0">
              <a:spcBef>
                <a:spcPts val="0"/>
              </a:spcBef>
              <a:spcAft>
                <a:spcPts val="0"/>
              </a:spcAft>
              <a:buNone/>
            </a:pPr>
            <a:r>
              <a:rPr lang="en">
                <a:solidFill>
                  <a:schemeClr val="dk2"/>
                </a:solidFill>
              </a:rPr>
              <a:t>100%</a:t>
            </a:r>
            <a:endParaRPr>
              <a:solidFill>
                <a:schemeClr val="dk2"/>
              </a:solidFill>
            </a:endParaRPr>
          </a:p>
        </p:txBody>
      </p:sp>
      <p:sp>
        <p:nvSpPr>
          <p:cNvPr id="1490" name="Google Shape;1490;p31"/>
          <p:cNvSpPr txBox="1">
            <a:spLocks noGrp="1"/>
          </p:cNvSpPr>
          <p:nvPr>
            <p:ph type="subTitle" idx="8"/>
          </p:nvPr>
        </p:nvSpPr>
        <p:spPr>
          <a:xfrm>
            <a:off x="3341850" y="3391700"/>
            <a:ext cx="24603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chemeClr val="dk2"/>
                </a:solidFill>
              </a:rPr>
              <a:t>ĐÓNG GÓP</a:t>
            </a:r>
            <a:endParaRPr b="1">
              <a:solidFill>
                <a:schemeClr val="dk2"/>
              </a:solidFill>
            </a:endParaRPr>
          </a:p>
          <a:p>
            <a:pPr marL="0" lvl="0" indent="0" algn="ctr" rtl="0">
              <a:spcBef>
                <a:spcPts val="0"/>
              </a:spcBef>
              <a:spcAft>
                <a:spcPts val="0"/>
              </a:spcAft>
              <a:buNone/>
            </a:pPr>
            <a:r>
              <a:rPr lang="en">
                <a:solidFill>
                  <a:schemeClr val="dk2"/>
                </a:solidFill>
              </a:rPr>
              <a:t>100%</a:t>
            </a:r>
            <a:endParaRPr>
              <a:solidFill>
                <a:schemeClr val="dk2"/>
              </a:solidFill>
            </a:endParaRPr>
          </a:p>
        </p:txBody>
      </p:sp>
      <p:sp>
        <p:nvSpPr>
          <p:cNvPr id="1491" name="Google Shape;1491;p31"/>
          <p:cNvSpPr txBox="1">
            <a:spLocks noGrp="1"/>
          </p:cNvSpPr>
          <p:nvPr>
            <p:ph type="subTitle" idx="9"/>
          </p:nvPr>
        </p:nvSpPr>
        <p:spPr>
          <a:xfrm>
            <a:off x="5973314" y="3391700"/>
            <a:ext cx="2460300" cy="52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chemeClr val="dk2"/>
                </a:solidFill>
              </a:rPr>
              <a:t>ĐÓNG GÓP</a:t>
            </a:r>
            <a:endParaRPr b="1">
              <a:solidFill>
                <a:schemeClr val="dk2"/>
              </a:solidFill>
            </a:endParaRPr>
          </a:p>
          <a:p>
            <a:pPr marL="0" lvl="0" indent="0" algn="ctr" rtl="0">
              <a:spcBef>
                <a:spcPts val="0"/>
              </a:spcBef>
              <a:spcAft>
                <a:spcPts val="0"/>
              </a:spcAft>
              <a:buNone/>
            </a:pPr>
            <a:r>
              <a:rPr lang="en">
                <a:solidFill>
                  <a:schemeClr val="dk2"/>
                </a:solidFill>
              </a:rPr>
              <a:t>100%</a:t>
            </a:r>
            <a:endParaRPr>
              <a:solidFill>
                <a:schemeClr val="dk2"/>
              </a:solidFill>
            </a:endParaRPr>
          </a:p>
        </p:txBody>
      </p:sp>
      <p:pic>
        <p:nvPicPr>
          <p:cNvPr id="3" name="Picture 2">
            <a:extLst>
              <a:ext uri="{FF2B5EF4-FFF2-40B4-BE49-F238E27FC236}">
                <a16:creationId xmlns:a16="http://schemas.microsoft.com/office/drawing/2014/main" id="{8CD05A86-CF47-7827-C803-D2D206CF1AD6}"/>
              </a:ext>
            </a:extLst>
          </p:cNvPr>
          <p:cNvPicPr>
            <a:picLocks noChangeAspect="1"/>
          </p:cNvPicPr>
          <p:nvPr/>
        </p:nvPicPr>
        <p:blipFill>
          <a:blip r:embed="rId4"/>
          <a:stretch>
            <a:fillRect/>
          </a:stretch>
        </p:blipFill>
        <p:spPr>
          <a:xfrm>
            <a:off x="6424503" y="1351312"/>
            <a:ext cx="1396800" cy="1396800"/>
          </a:xfrm>
          <a:prstGeom prst="rect">
            <a:avLst/>
          </a:prstGeom>
          <a:ln w="28575">
            <a:solidFill>
              <a:schemeClr val="accent1"/>
            </a:solidFill>
          </a:ln>
        </p:spPr>
      </p:pic>
      <p:pic>
        <p:nvPicPr>
          <p:cNvPr id="5" name="Picture 4">
            <a:extLst>
              <a:ext uri="{FF2B5EF4-FFF2-40B4-BE49-F238E27FC236}">
                <a16:creationId xmlns:a16="http://schemas.microsoft.com/office/drawing/2014/main" id="{47F7E3C3-430D-4041-B231-776D2B871513}"/>
              </a:ext>
            </a:extLst>
          </p:cNvPr>
          <p:cNvPicPr>
            <a:picLocks noChangeAspect="1"/>
          </p:cNvPicPr>
          <p:nvPr/>
        </p:nvPicPr>
        <p:blipFill>
          <a:blip r:embed="rId5"/>
          <a:stretch>
            <a:fillRect/>
          </a:stretch>
        </p:blipFill>
        <p:spPr>
          <a:xfrm>
            <a:off x="3838051" y="1370053"/>
            <a:ext cx="1396800" cy="1340653"/>
          </a:xfrm>
          <a:prstGeom prst="rect">
            <a:avLst/>
          </a:prstGeom>
          <a:ln w="28575">
            <a:solidFill>
              <a:schemeClr val="tx1"/>
            </a:solidFill>
          </a:ln>
        </p:spPr>
      </p:pic>
      <p:pic>
        <p:nvPicPr>
          <p:cNvPr id="4" name="Picture 3">
            <a:extLst>
              <a:ext uri="{FF2B5EF4-FFF2-40B4-BE49-F238E27FC236}">
                <a16:creationId xmlns:a16="http://schemas.microsoft.com/office/drawing/2014/main" id="{EFB019D6-E3D5-A8D3-6A13-453157744E93}"/>
              </a:ext>
            </a:extLst>
          </p:cNvPr>
          <p:cNvPicPr>
            <a:picLocks noChangeAspect="1"/>
          </p:cNvPicPr>
          <p:nvPr/>
        </p:nvPicPr>
        <p:blipFill>
          <a:blip r:embed="rId6"/>
          <a:stretch>
            <a:fillRect/>
          </a:stretch>
        </p:blipFill>
        <p:spPr>
          <a:xfrm>
            <a:off x="1308827" y="1355527"/>
            <a:ext cx="1275648" cy="1396499"/>
          </a:xfrm>
          <a:prstGeom prst="rect">
            <a:avLst/>
          </a:prstGeom>
        </p:spPr>
      </p:pic>
      <p:pic>
        <p:nvPicPr>
          <p:cNvPr id="13" name="Picture 12">
            <a:extLst>
              <a:ext uri="{FF2B5EF4-FFF2-40B4-BE49-F238E27FC236}">
                <a16:creationId xmlns:a16="http://schemas.microsoft.com/office/drawing/2014/main" id="{7B43F2FB-A4DB-F0EE-6694-CAD18DDA12B1}"/>
              </a:ext>
            </a:extLst>
          </p:cNvPr>
          <p:cNvPicPr>
            <a:picLocks noChangeAspect="1"/>
          </p:cNvPicPr>
          <p:nvPr/>
        </p:nvPicPr>
        <p:blipFill>
          <a:blip r:embed="rId7"/>
          <a:stretch>
            <a:fillRect/>
          </a:stretch>
        </p:blipFill>
        <p:spPr>
          <a:xfrm>
            <a:off x="3835819" y="1368349"/>
            <a:ext cx="1399032" cy="134235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51D547B-582F-8DE0-628D-E9386D2E18D8}"/>
              </a:ext>
            </a:extLst>
          </p:cNvPr>
          <p:cNvSpPr>
            <a:spLocks noGrp="1"/>
          </p:cNvSpPr>
          <p:nvPr>
            <p:ph type="title"/>
          </p:nvPr>
        </p:nvSpPr>
        <p:spPr>
          <a:xfrm>
            <a:off x="720000" y="287441"/>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danh</a:t>
            </a:r>
            <a:r>
              <a:rPr lang="en-US" sz="2400"/>
              <a:t> </a:t>
            </a:r>
            <a:r>
              <a:rPr lang="en-US" sz="2400" err="1"/>
              <a:t>mục</a:t>
            </a:r>
            <a:r>
              <a:rPr lang="en-US" sz="2400"/>
              <a:t> </a:t>
            </a:r>
            <a:r>
              <a:rPr lang="en-US" sz="2400" err="1"/>
              <a:t>sản</a:t>
            </a:r>
            <a:r>
              <a:rPr lang="en-US" sz="2400"/>
              <a:t> </a:t>
            </a:r>
            <a:r>
              <a:rPr lang="en-US" sz="2400" err="1"/>
              <a:t>phẩm</a:t>
            </a:r>
            <a:endParaRPr lang="en-US" sz="2400"/>
          </a:p>
        </p:txBody>
      </p:sp>
      <p:sp>
        <p:nvSpPr>
          <p:cNvPr id="3" name="TextBox 2">
            <a:extLst>
              <a:ext uri="{FF2B5EF4-FFF2-40B4-BE49-F238E27FC236}">
                <a16:creationId xmlns:a16="http://schemas.microsoft.com/office/drawing/2014/main" id="{A21314ED-BD76-3DC8-D908-8A6A2D60C580}"/>
              </a:ext>
            </a:extLst>
          </p:cNvPr>
          <p:cNvSpPr txBox="1"/>
          <p:nvPr/>
        </p:nvSpPr>
        <p:spPr>
          <a:xfrm>
            <a:off x="1368468" y="1017726"/>
            <a:ext cx="6598085" cy="2351776"/>
          </a:xfrm>
          <a:prstGeom prst="rect">
            <a:avLst/>
          </a:prstGeom>
          <a:noFill/>
        </p:spPr>
        <p:txBody>
          <a:bodyPr wrap="square">
            <a:spAutoFit/>
          </a:bodyPr>
          <a:lstStyle/>
          <a:p>
            <a:pPr>
              <a:lnSpc>
                <a:spcPct val="107000"/>
              </a:lnSpc>
              <a:spcBef>
                <a:spcPts val="500"/>
              </a:spcBef>
              <a:spcAft>
                <a:spcPts val="500"/>
              </a:spcAft>
            </a:pPr>
            <a:endParaRPr lang="vi-VN" sz="1600" kern="100">
              <a:effectLst/>
              <a:latin typeface="Calibri" panose="020F0502020204030204" pitchFamily="34" charset="0"/>
              <a:cs typeface="Times New Roman" panose="02020603050405020304" pitchFamily="18" charset="0"/>
            </a:endParaRPr>
          </a:p>
          <a:p>
            <a:pPr marL="34290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Giày thể thao đường phố (</a:t>
            </a:r>
            <a:r>
              <a:rPr lang="vi-VN" sz="1600" kern="0" err="1">
                <a:effectLst/>
                <a:latin typeface="Times New Roman" panose="02020603050405020304" pitchFamily="18" charset="0"/>
                <a:cs typeface="Times New Roman" panose="02020603050405020304" pitchFamily="18" charset="0"/>
              </a:rPr>
              <a:t>Street</a:t>
            </a:r>
            <a:r>
              <a:rPr lang="vi-VN" sz="1600" kern="0">
                <a:effectLst/>
                <a:latin typeface="Times New Roman" panose="02020603050405020304" pitchFamily="18" charset="0"/>
                <a:cs typeface="Times New Roman" panose="02020603050405020304" pitchFamily="18" charset="0"/>
              </a:rPr>
              <a:t> </a:t>
            </a:r>
            <a:r>
              <a:rPr lang="vi-VN" sz="1600" kern="0" err="1">
                <a:effectLst/>
                <a:latin typeface="Times New Roman" panose="02020603050405020304" pitchFamily="18" charset="0"/>
                <a:cs typeface="Times New Roman" panose="02020603050405020304" pitchFamily="18" charset="0"/>
              </a:rPr>
              <a:t>Footwear</a:t>
            </a:r>
            <a:r>
              <a:rPr lang="vi-VN" sz="1600" kern="0">
                <a:effectLst/>
                <a:latin typeface="Times New Roman" panose="02020603050405020304" pitchFamily="18" charset="0"/>
                <a:cs typeface="Times New Roman" panose="02020603050405020304" pitchFamily="18" charset="0"/>
              </a:rPr>
              <a:t>) là danh mục bán chạy nhất (37,4% tổng doanh số).</a:t>
            </a:r>
            <a:r>
              <a:rPr lang="en-US" sz="18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Đây</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là</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mặt</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hàng</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chủ</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lực</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và</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đóng</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góp</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đáng</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kể</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vào</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doanh</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thu</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Trang phục (</a:t>
            </a:r>
            <a:r>
              <a:rPr lang="vi-VN" sz="1600" kern="0" err="1">
                <a:effectLst/>
                <a:latin typeface="Times New Roman" panose="02020603050405020304" pitchFamily="18" charset="0"/>
                <a:cs typeface="Times New Roman" panose="02020603050405020304" pitchFamily="18" charset="0"/>
              </a:rPr>
              <a:t>Apparel</a:t>
            </a:r>
            <a:r>
              <a:rPr lang="vi-VN" sz="1600" kern="0">
                <a:effectLst/>
                <a:latin typeface="Times New Roman" panose="02020603050405020304" pitchFamily="18" charset="0"/>
                <a:cs typeface="Times New Roman" panose="02020603050405020304" pitchFamily="18" charset="0"/>
              </a:rPr>
              <a:t>) đứng thứ hai (33,6% tổng doanh số).</a:t>
            </a:r>
            <a:endParaRPr lang="vi-VN" sz="1600" kern="100">
              <a:effectLst/>
              <a:latin typeface="Calibri" panose="020F0502020204030204" pitchFamily="34" charset="0"/>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Trang phục thể thao (</a:t>
            </a:r>
            <a:r>
              <a:rPr lang="vi-VN" sz="1600" kern="0" err="1">
                <a:effectLst/>
                <a:latin typeface="Times New Roman" panose="02020603050405020304" pitchFamily="18" charset="0"/>
                <a:cs typeface="Times New Roman" panose="02020603050405020304" pitchFamily="18" charset="0"/>
              </a:rPr>
              <a:t>Athletic</a:t>
            </a:r>
            <a:r>
              <a:rPr lang="vi-VN" sz="1600" kern="0">
                <a:effectLst/>
                <a:latin typeface="Times New Roman" panose="02020603050405020304" pitchFamily="18" charset="0"/>
                <a:cs typeface="Times New Roman" panose="02020603050405020304" pitchFamily="18" charset="0"/>
              </a:rPr>
              <a:t> </a:t>
            </a:r>
            <a:r>
              <a:rPr lang="vi-VN" sz="1600" kern="0" err="1">
                <a:effectLst/>
                <a:latin typeface="Times New Roman" panose="02020603050405020304" pitchFamily="18" charset="0"/>
                <a:cs typeface="Times New Roman" panose="02020603050405020304" pitchFamily="18" charset="0"/>
              </a:rPr>
              <a:t>Footwear</a:t>
            </a:r>
            <a:r>
              <a:rPr lang="vi-VN" sz="1600" kern="0">
                <a:effectLst/>
                <a:latin typeface="Times New Roman" panose="02020603050405020304" pitchFamily="18" charset="0"/>
                <a:cs typeface="Times New Roman" panose="02020603050405020304" pitchFamily="18" charset="0"/>
              </a:rPr>
              <a:t>) xếp thứ ba (28,9% tổng doanh số).</a:t>
            </a:r>
            <a:endParaRPr lang="vi-VN" sz="1600" kern="100">
              <a:effectLst/>
              <a:latin typeface="Calibri" panose="020F0502020204030204" pitchFamily="34" charset="0"/>
              <a:cs typeface="Times New Roman" panose="02020603050405020304" pitchFamily="18" charset="0"/>
            </a:endParaRPr>
          </a:p>
        </p:txBody>
      </p:sp>
      <p:pic>
        <p:nvPicPr>
          <p:cNvPr id="4" name="Google Shape;2311;p54">
            <a:extLst>
              <a:ext uri="{FF2B5EF4-FFF2-40B4-BE49-F238E27FC236}">
                <a16:creationId xmlns:a16="http://schemas.microsoft.com/office/drawing/2014/main" id="{BC4C60DD-C77A-5032-42BE-AD1D6A4F0B6E}"/>
              </a:ext>
            </a:extLst>
          </p:cNvPr>
          <p:cNvPicPr preferRelativeResize="0"/>
          <p:nvPr/>
        </p:nvPicPr>
        <p:blipFill rotWithShape="1">
          <a:blip r:embed="rId2">
            <a:alphaModFix/>
          </a:blip>
          <a:srcRect t="9256" b="9256"/>
          <a:stretch/>
        </p:blipFill>
        <p:spPr>
          <a:xfrm>
            <a:off x="7862061" y="3684672"/>
            <a:ext cx="1372475" cy="1118390"/>
          </a:xfrm>
          <a:prstGeom prst="rect">
            <a:avLst/>
          </a:prstGeom>
          <a:noFill/>
          <a:ln>
            <a:noFill/>
          </a:ln>
        </p:spPr>
      </p:pic>
    </p:spTree>
    <p:extLst>
      <p:ext uri="{BB962C8B-B14F-4D97-AF65-F5344CB8AC3E}">
        <p14:creationId xmlns:p14="http://schemas.microsoft.com/office/powerpoint/2010/main" val="25934489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76F01CA-077A-B0B8-6B59-6CC030AE7446}"/>
              </a:ext>
            </a:extLst>
          </p:cNvPr>
          <p:cNvSpPr>
            <a:spLocks noGrp="1"/>
          </p:cNvSpPr>
          <p:nvPr>
            <p:ph type="title"/>
          </p:nvPr>
        </p:nvSpPr>
        <p:spPr>
          <a:xfrm>
            <a:off x="1255610" y="373112"/>
            <a:ext cx="6632778" cy="572700"/>
          </a:xfrm>
        </p:spPr>
        <p:txBody>
          <a:bodyPr/>
          <a:lstStyle/>
          <a:p>
            <a:r>
              <a:rPr lang="en-US" sz="2400" err="1"/>
              <a:t>Tổng</a:t>
            </a:r>
            <a:r>
              <a:rPr lang="en-US" sz="2400"/>
              <a:t> </a:t>
            </a:r>
            <a:r>
              <a:rPr lang="en-US" sz="2400" err="1"/>
              <a:t>số</a:t>
            </a:r>
            <a:r>
              <a:rPr lang="en-US" sz="2400"/>
              <a:t> </a:t>
            </a:r>
            <a:r>
              <a:rPr lang="en-US" sz="2400" err="1"/>
              <a:t>lượng</a:t>
            </a:r>
            <a:r>
              <a:rPr lang="en-US" sz="2400"/>
              <a:t> </a:t>
            </a:r>
            <a:r>
              <a:rPr lang="en-US" sz="2400" err="1"/>
              <a:t>sản</a:t>
            </a:r>
            <a:r>
              <a:rPr lang="en-US" sz="2400"/>
              <a:t> </a:t>
            </a:r>
            <a:r>
              <a:rPr lang="en-US" sz="2400" err="1"/>
              <a:t>phẩm</a:t>
            </a:r>
            <a:r>
              <a:rPr lang="en-US" sz="2400"/>
              <a:t> </a:t>
            </a:r>
            <a:r>
              <a:rPr lang="en-US" sz="2400" err="1"/>
              <a:t>bán</a:t>
            </a:r>
            <a:r>
              <a:rPr lang="en-US" sz="2400"/>
              <a:t> </a:t>
            </a:r>
            <a:r>
              <a:rPr lang="en-US" sz="2400" err="1"/>
              <a:t>ra</a:t>
            </a:r>
            <a:r>
              <a:rPr lang="en-US" sz="2400"/>
              <a:t> </a:t>
            </a:r>
            <a:r>
              <a:rPr lang="en-US" sz="2400" err="1"/>
              <a:t>theo</a:t>
            </a:r>
            <a:r>
              <a:rPr lang="en-US" sz="2400"/>
              <a:t> </a:t>
            </a:r>
            <a:r>
              <a:rPr lang="en-US" sz="2400" err="1"/>
              <a:t>danh</a:t>
            </a:r>
            <a:r>
              <a:rPr lang="en-US" sz="2400"/>
              <a:t> </a:t>
            </a:r>
            <a:r>
              <a:rPr lang="en-US" sz="2400" err="1"/>
              <a:t>mục</a:t>
            </a:r>
            <a:r>
              <a:rPr lang="en-US" sz="2400"/>
              <a:t> </a:t>
            </a:r>
            <a:r>
              <a:rPr lang="en-US" sz="2400" err="1"/>
              <a:t>sản</a:t>
            </a:r>
            <a:r>
              <a:rPr lang="en-US" sz="2400"/>
              <a:t> </a:t>
            </a:r>
            <a:r>
              <a:rPr lang="en-US" sz="2400" err="1"/>
              <a:t>phẩm</a:t>
            </a:r>
            <a:endParaRPr lang="en-US" sz="2400"/>
          </a:p>
        </p:txBody>
      </p:sp>
      <p:pic>
        <p:nvPicPr>
          <p:cNvPr id="13" name="Picture 12" descr="A graph of sales&#10;&#10;Description automatically generated">
            <a:extLst>
              <a:ext uri="{FF2B5EF4-FFF2-40B4-BE49-F238E27FC236}">
                <a16:creationId xmlns:a16="http://schemas.microsoft.com/office/drawing/2014/main" id="{1B73EE68-5427-7BD2-5245-21D4DE2206D9}"/>
              </a:ext>
            </a:extLst>
          </p:cNvPr>
          <p:cNvPicPr>
            <a:picLocks noChangeAspect="1"/>
          </p:cNvPicPr>
          <p:nvPr/>
        </p:nvPicPr>
        <p:blipFill>
          <a:blip r:embed="rId2"/>
          <a:stretch>
            <a:fillRect/>
          </a:stretch>
        </p:blipFill>
        <p:spPr>
          <a:xfrm>
            <a:off x="1412632" y="946180"/>
            <a:ext cx="6318735" cy="3824208"/>
          </a:xfrm>
          <a:prstGeom prst="rect">
            <a:avLst/>
          </a:prstGeom>
        </p:spPr>
      </p:pic>
      <p:pic>
        <p:nvPicPr>
          <p:cNvPr id="2" name="Google Shape;2311;p54">
            <a:extLst>
              <a:ext uri="{FF2B5EF4-FFF2-40B4-BE49-F238E27FC236}">
                <a16:creationId xmlns:a16="http://schemas.microsoft.com/office/drawing/2014/main" id="{ACFD2C53-54CD-D5C3-6583-FED6A566EF15}"/>
              </a:ext>
            </a:extLst>
          </p:cNvPr>
          <p:cNvPicPr preferRelativeResize="0"/>
          <p:nvPr/>
        </p:nvPicPr>
        <p:blipFill rotWithShape="1">
          <a:blip r:embed="rId3">
            <a:alphaModFix/>
          </a:blip>
          <a:srcRect t="9256" b="9256"/>
          <a:stretch/>
        </p:blipFill>
        <p:spPr>
          <a:xfrm>
            <a:off x="7771525" y="3747302"/>
            <a:ext cx="1372475" cy="1118390"/>
          </a:xfrm>
          <a:prstGeom prst="rect">
            <a:avLst/>
          </a:prstGeom>
          <a:noFill/>
          <a:ln>
            <a:noFill/>
          </a:ln>
        </p:spPr>
      </p:pic>
      <p:grpSp>
        <p:nvGrpSpPr>
          <p:cNvPr id="3" name="Google Shape;2357;p55">
            <a:extLst>
              <a:ext uri="{FF2B5EF4-FFF2-40B4-BE49-F238E27FC236}">
                <a16:creationId xmlns:a16="http://schemas.microsoft.com/office/drawing/2014/main" id="{1526636B-6D74-FC11-55DA-440164F3F071}"/>
              </a:ext>
            </a:extLst>
          </p:cNvPr>
          <p:cNvGrpSpPr/>
          <p:nvPr/>
        </p:nvGrpSpPr>
        <p:grpSpPr>
          <a:xfrm>
            <a:off x="1124737" y="151558"/>
            <a:ext cx="575790" cy="507904"/>
            <a:chOff x="3161917" y="2170682"/>
            <a:chExt cx="458870" cy="404737"/>
          </a:xfrm>
        </p:grpSpPr>
        <p:sp>
          <p:nvSpPr>
            <p:cNvPr id="4" name="Google Shape;2358;p55">
              <a:extLst>
                <a:ext uri="{FF2B5EF4-FFF2-40B4-BE49-F238E27FC236}">
                  <a16:creationId xmlns:a16="http://schemas.microsoft.com/office/drawing/2014/main" id="{1BDAF06B-5742-8DB6-2EDD-5D0EC96DB817}"/>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 name="Google Shape;2359;p55">
              <a:extLst>
                <a:ext uri="{FF2B5EF4-FFF2-40B4-BE49-F238E27FC236}">
                  <a16:creationId xmlns:a16="http://schemas.microsoft.com/office/drawing/2014/main" id="{79949048-CCDC-296E-C001-6B06A0743159}"/>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60;p55">
              <a:extLst>
                <a:ext uri="{FF2B5EF4-FFF2-40B4-BE49-F238E27FC236}">
                  <a16:creationId xmlns:a16="http://schemas.microsoft.com/office/drawing/2014/main" id="{4E5CCF79-F0D6-39BD-CC69-211C3517756E}"/>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38009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76F01CA-077A-B0B8-6B59-6CC030AE7446}"/>
              </a:ext>
            </a:extLst>
          </p:cNvPr>
          <p:cNvSpPr>
            <a:spLocks noGrp="1"/>
          </p:cNvSpPr>
          <p:nvPr>
            <p:ph type="title"/>
          </p:nvPr>
        </p:nvSpPr>
        <p:spPr>
          <a:xfrm>
            <a:off x="720000" y="451118"/>
            <a:ext cx="7704000" cy="572700"/>
          </a:xfrm>
        </p:spPr>
        <p:txBody>
          <a:bodyPr/>
          <a:lstStyle/>
          <a:p>
            <a:r>
              <a:rPr lang="en-US" sz="2400" err="1"/>
              <a:t>Tổng</a:t>
            </a:r>
            <a:r>
              <a:rPr lang="en-US" sz="2400"/>
              <a:t> </a:t>
            </a:r>
            <a:r>
              <a:rPr lang="en-US" sz="2400" err="1"/>
              <a:t>số</a:t>
            </a:r>
            <a:r>
              <a:rPr lang="en-US" sz="2400"/>
              <a:t> </a:t>
            </a:r>
            <a:r>
              <a:rPr lang="en-US" sz="2400" err="1"/>
              <a:t>lượng</a:t>
            </a:r>
            <a:r>
              <a:rPr lang="en-US" sz="2400"/>
              <a:t> </a:t>
            </a:r>
            <a:r>
              <a:rPr lang="en-US" sz="2400" err="1"/>
              <a:t>sản</a:t>
            </a:r>
            <a:r>
              <a:rPr lang="en-US" sz="2400"/>
              <a:t> </a:t>
            </a:r>
            <a:r>
              <a:rPr lang="en-US" sz="2400" err="1"/>
              <a:t>phẩm</a:t>
            </a:r>
            <a:r>
              <a:rPr lang="en-US" sz="2400"/>
              <a:t> </a:t>
            </a:r>
            <a:r>
              <a:rPr lang="en-US" sz="2400" err="1"/>
              <a:t>bán</a:t>
            </a:r>
            <a:r>
              <a:rPr lang="en-US" sz="2400"/>
              <a:t> </a:t>
            </a:r>
            <a:r>
              <a:rPr lang="en-US" sz="2400" err="1"/>
              <a:t>ra</a:t>
            </a:r>
            <a:r>
              <a:rPr lang="en-US" sz="2400"/>
              <a:t> </a:t>
            </a:r>
            <a:r>
              <a:rPr lang="en-US" sz="2400" err="1"/>
              <a:t>theo</a:t>
            </a:r>
            <a:r>
              <a:rPr lang="en-US" sz="2400"/>
              <a:t> </a:t>
            </a:r>
            <a:r>
              <a:rPr lang="en-US" sz="2400" err="1"/>
              <a:t>danh</a:t>
            </a:r>
            <a:r>
              <a:rPr lang="en-US" sz="2400"/>
              <a:t> </a:t>
            </a:r>
            <a:r>
              <a:rPr lang="en-US" sz="2400" err="1"/>
              <a:t>mục</a:t>
            </a:r>
            <a:r>
              <a:rPr lang="en-US" sz="2400"/>
              <a:t> </a:t>
            </a:r>
            <a:r>
              <a:rPr lang="en-US" sz="2400" err="1"/>
              <a:t>sản</a:t>
            </a:r>
            <a:r>
              <a:rPr lang="en-US" sz="2400"/>
              <a:t> </a:t>
            </a:r>
            <a:r>
              <a:rPr lang="en-US" sz="2400" err="1"/>
              <a:t>phẩm</a:t>
            </a:r>
            <a:endParaRPr lang="en-US" sz="2400"/>
          </a:p>
        </p:txBody>
      </p:sp>
      <p:sp>
        <p:nvSpPr>
          <p:cNvPr id="5" name="TextBox 4">
            <a:extLst>
              <a:ext uri="{FF2B5EF4-FFF2-40B4-BE49-F238E27FC236}">
                <a16:creationId xmlns:a16="http://schemas.microsoft.com/office/drawing/2014/main" id="{9B89B9C0-A6DE-4151-2F0D-47D88F0D48F4}"/>
              </a:ext>
            </a:extLst>
          </p:cNvPr>
          <p:cNvSpPr txBox="1"/>
          <p:nvPr/>
        </p:nvSpPr>
        <p:spPr>
          <a:xfrm>
            <a:off x="1290180" y="1321638"/>
            <a:ext cx="6801633" cy="2437847"/>
          </a:xfrm>
          <a:prstGeom prst="rect">
            <a:avLst/>
          </a:prstGeom>
          <a:noFill/>
        </p:spPr>
        <p:txBody>
          <a:bodyPr wrap="square">
            <a:spAutoFit/>
          </a:bodyPr>
          <a:lstStyle/>
          <a:p>
            <a:pPr marL="342900" indent="-342900">
              <a:lnSpc>
                <a:spcPct val="107000"/>
              </a:lnSpc>
              <a:spcBef>
                <a:spcPts val="500"/>
              </a:spcBef>
              <a:spcAft>
                <a:spcPts val="500"/>
              </a:spcAft>
              <a:buFont typeface="Symbol" panose="05050102010706020507" pitchFamily="18" charset="2"/>
              <a:buChar char=""/>
            </a:pPr>
            <a:r>
              <a:rPr lang="vi-VN" sz="1600" kern="0">
                <a:effectLst/>
                <a:latin typeface="+mj-lt"/>
                <a:cs typeface="Times New Roman" panose="02020603050405020304" pitchFamily="18" charset="0"/>
              </a:rPr>
              <a:t>Tổng Quan Số Lượng Sản Phẩm Bán Ra</a:t>
            </a:r>
            <a:endParaRPr lang="vi-VN" sz="1600" kern="100">
              <a:effectLst/>
              <a:latin typeface="+mj-lt"/>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en-US" sz="1600" kern="0">
                <a:effectLst/>
                <a:latin typeface="Times New Roman" panose="02020603050405020304" pitchFamily="18" charset="0"/>
                <a:cs typeface="Times New Roman" panose="02020603050405020304" pitchFamily="18" charset="0"/>
              </a:rPr>
              <a:t>Nam </a:t>
            </a:r>
            <a:r>
              <a:rPr lang="en-US" sz="1600" kern="0" err="1">
                <a:effectLst/>
                <a:latin typeface="Times New Roman" panose="02020603050405020304" pitchFamily="18" charset="0"/>
                <a:cs typeface="Times New Roman" panose="02020603050405020304" pitchFamily="18" charset="0"/>
              </a:rPr>
              <a:t>giới</a:t>
            </a:r>
            <a:r>
              <a:rPr lang="en-US" sz="1600" kern="0">
                <a:effectLst/>
                <a:latin typeface="Times New Roman" panose="02020603050405020304" pitchFamily="18" charset="0"/>
                <a:cs typeface="Times New Roman" panose="02020603050405020304" pitchFamily="18" charset="0"/>
              </a:rPr>
              <a:t>: 1,335,529 </a:t>
            </a:r>
            <a:r>
              <a:rPr lang="en-US" sz="1600" kern="0" err="1">
                <a:effectLst/>
                <a:latin typeface="Times New Roman" panose="02020603050405020304" pitchFamily="18" charset="0"/>
                <a:cs typeface="Times New Roman" panose="02020603050405020304" pitchFamily="18" charset="0"/>
              </a:rPr>
              <a:t>sản</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phẩm</a:t>
            </a:r>
            <a:endParaRPr lang="en-US" sz="1600" kern="100">
              <a:effectLst/>
              <a:latin typeface="Times New Roman" panose="02020603050405020304" pitchFamily="18"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en-US" sz="1600" kern="0" err="1">
                <a:effectLst/>
                <a:latin typeface="Times New Roman" panose="02020603050405020304" pitchFamily="18" charset="0"/>
                <a:cs typeface="Times New Roman" panose="02020603050405020304" pitchFamily="18" charset="0"/>
              </a:rPr>
              <a:t>Phụ</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nữ</a:t>
            </a:r>
            <a:r>
              <a:rPr lang="en-US" sz="1600" kern="0">
                <a:effectLst/>
                <a:latin typeface="Times New Roman" panose="02020603050405020304" pitchFamily="18" charset="0"/>
                <a:cs typeface="Times New Roman" panose="02020603050405020304" pitchFamily="18" charset="0"/>
              </a:rPr>
              <a:t>: 1,143,332 </a:t>
            </a:r>
            <a:r>
              <a:rPr lang="en-US" sz="1600" kern="0" err="1">
                <a:effectLst/>
                <a:latin typeface="Times New Roman" panose="02020603050405020304" pitchFamily="18" charset="0"/>
                <a:cs typeface="Times New Roman" panose="02020603050405020304" pitchFamily="18" charset="0"/>
              </a:rPr>
              <a:t>sản</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phẩm</a:t>
            </a:r>
            <a:r>
              <a:rPr lang="en-US" sz="1600" kern="0">
                <a:effectLst/>
                <a:latin typeface="Times New Roman" panose="02020603050405020304" pitchFamily="18" charset="0"/>
                <a:cs typeface="Times New Roman" panose="02020603050405020304" pitchFamily="18" charset="0"/>
              </a:rPr>
              <a:t>.</a:t>
            </a:r>
            <a:endParaRPr lang="vi-VN" sz="1600" kern="100">
              <a:effectLst/>
              <a:latin typeface="Times New Roman" panose="02020603050405020304" pitchFamily="18" charset="0"/>
              <a:cs typeface="Times New Roman" panose="02020603050405020304" pitchFamily="18" charset="0"/>
            </a:endParaRPr>
          </a:p>
          <a:p>
            <a:pPr marL="342900" indent="-342900">
              <a:lnSpc>
                <a:spcPct val="107000"/>
              </a:lnSpc>
              <a:spcBef>
                <a:spcPts val="500"/>
              </a:spcBef>
              <a:spcAft>
                <a:spcPts val="500"/>
              </a:spcAft>
              <a:buFont typeface="Symbol" panose="05050102010706020507" pitchFamily="18" charset="2"/>
              <a:buChar char=""/>
            </a:pPr>
            <a:r>
              <a:rPr lang="vi-VN" sz="1600" b="1" kern="0" err="1">
                <a:effectLst/>
                <a:latin typeface="+mj-lt"/>
                <a:cs typeface="Times New Roman" panose="02020603050405020304" pitchFamily="18" charset="0"/>
              </a:rPr>
              <a:t>Street</a:t>
            </a:r>
            <a:r>
              <a:rPr lang="vi-VN" sz="1600" b="1" kern="0">
                <a:effectLst/>
                <a:latin typeface="+mj-lt"/>
                <a:cs typeface="Times New Roman" panose="02020603050405020304" pitchFamily="18" charset="0"/>
              </a:rPr>
              <a:t> </a:t>
            </a:r>
            <a:r>
              <a:rPr lang="vi-VN" sz="1600" b="1" kern="0" err="1">
                <a:effectLst/>
                <a:latin typeface="+mj-lt"/>
                <a:cs typeface="Times New Roman" panose="02020603050405020304" pitchFamily="18" charset="0"/>
              </a:rPr>
              <a:t>Footwear</a:t>
            </a:r>
            <a:r>
              <a:rPr lang="vi-VN" sz="1600" b="1" kern="0">
                <a:effectLst/>
                <a:latin typeface="+mj-lt"/>
                <a:cs typeface="Times New Roman" panose="02020603050405020304" pitchFamily="18" charset="0"/>
              </a:rPr>
              <a:t> </a:t>
            </a:r>
            <a:r>
              <a:rPr lang="en-US" sz="1600" kern="0">
                <a:effectLst/>
                <a:latin typeface="Times New Roman" panose="02020603050405020304" pitchFamily="18" charset="0"/>
                <a:cs typeface="Times New Roman" panose="02020603050405020304" pitchFamily="18" charset="0"/>
              </a:rPr>
              <a:t>là </a:t>
            </a:r>
            <a:r>
              <a:rPr lang="en-US" sz="1600" kern="0" err="1">
                <a:effectLst/>
                <a:latin typeface="Times New Roman" panose="02020603050405020304" pitchFamily="18" charset="0"/>
                <a:cs typeface="Times New Roman" panose="02020603050405020304" pitchFamily="18" charset="0"/>
              </a:rPr>
              <a:t>mặt</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hàng</a:t>
            </a:r>
            <a:r>
              <a:rPr lang="en-US" sz="1600" kern="0">
                <a:effectLst/>
                <a:latin typeface="Times New Roman" panose="02020603050405020304" pitchFamily="18" charset="0"/>
                <a:cs typeface="Times New Roman" panose="02020603050405020304" pitchFamily="18" charset="0"/>
              </a:rPr>
              <a:t> </a:t>
            </a:r>
            <a:r>
              <a:rPr lang="vi-VN" sz="1600" kern="0">
                <a:effectLst/>
                <a:latin typeface="+mj-lt"/>
                <a:cs typeface="Times New Roman" panose="02020603050405020304" pitchFamily="18" charset="0"/>
              </a:rPr>
              <a:t>ưa chuộng</a:t>
            </a:r>
            <a:r>
              <a:rPr lang="en-US" sz="1600" kern="0">
                <a:effectLst/>
                <a:latin typeface="+mj-lt"/>
                <a:cs typeface="Times New Roman" panose="02020603050405020304" pitchFamily="18" charset="0"/>
              </a:rPr>
              <a:t> </a:t>
            </a:r>
            <a:r>
              <a:rPr lang="vi-VN" sz="1600" kern="0">
                <a:effectLst/>
                <a:latin typeface="+mj-lt"/>
                <a:cs typeface="Times New Roman" panose="02020603050405020304" pitchFamily="18" charset="0"/>
              </a:rPr>
              <a:t>nhất</a:t>
            </a:r>
            <a:r>
              <a:rPr lang="en-US" sz="1600" kern="0">
                <a:effectLst/>
                <a:latin typeface="+mj-lt"/>
                <a:cs typeface="Times New Roman" panose="02020603050405020304" pitchFamily="18" charset="0"/>
              </a:rPr>
              <a:t> </a:t>
            </a:r>
            <a:r>
              <a:rPr lang="en-US" sz="1600" kern="0">
                <a:effectLst/>
                <a:latin typeface="Times New Roman" panose="02020603050405020304" pitchFamily="18" charset="0"/>
                <a:cs typeface="Times New Roman" panose="02020603050405020304" pitchFamily="18" charset="0"/>
              </a:rPr>
              <a:t>ở Nam</a:t>
            </a:r>
            <a:r>
              <a:rPr lang="vi-VN" sz="1600" kern="0">
                <a:effectLst/>
                <a:latin typeface="Times New Roman" panose="02020603050405020304" pitchFamily="18" charset="0"/>
                <a:cs typeface="Times New Roman" panose="02020603050405020304" pitchFamily="18" charset="0"/>
              </a:rPr>
              <a:t> </a:t>
            </a:r>
            <a:r>
              <a:rPr lang="en-US" sz="1600" err="1">
                <a:latin typeface="Times New Roman" panose="02020603050405020304" pitchFamily="18" charset="0"/>
                <a:cs typeface="Times New Roman" panose="02020603050405020304" pitchFamily="18" charset="0"/>
              </a:rPr>
              <a:t>và</a:t>
            </a:r>
            <a:r>
              <a:rPr lang="en-US" sz="1600">
                <a:latin typeface="Times New Roman" panose="02020603050405020304" pitchFamily="18" charset="0"/>
                <a:cs typeface="Times New Roman" panose="02020603050405020304" pitchFamily="18" charset="0"/>
              </a:rPr>
              <a:t> </a:t>
            </a:r>
            <a:r>
              <a:rPr lang="vi-VN" sz="1600" kern="0">
                <a:effectLst/>
                <a:latin typeface="Times New Roman" panose="02020603050405020304" pitchFamily="18" charset="0"/>
                <a:cs typeface="Times New Roman" panose="02020603050405020304" pitchFamily="18" charset="0"/>
              </a:rPr>
              <a:t>kém ưa chuộng </a:t>
            </a:r>
            <a:r>
              <a:rPr lang="vi-VN" sz="1600" kern="0">
                <a:effectLst/>
                <a:latin typeface="+mj-lt"/>
                <a:cs typeface="Times New Roman" panose="02020603050405020304" pitchFamily="18" charset="0"/>
              </a:rPr>
              <a:t>nhất ở </a:t>
            </a:r>
            <a:r>
              <a:rPr lang="en-US" sz="1600" kern="0">
                <a:effectLst/>
                <a:latin typeface="Times New Roman" panose="02020603050405020304" pitchFamily="18" charset="0"/>
                <a:cs typeface="Times New Roman" panose="02020603050405020304" pitchFamily="18" charset="0"/>
              </a:rPr>
              <a:t>N</a:t>
            </a:r>
            <a:r>
              <a:rPr lang="vi-VN" sz="1600" kern="0">
                <a:effectLst/>
                <a:latin typeface="Times New Roman" panose="02020603050405020304" pitchFamily="18" charset="0"/>
                <a:cs typeface="Times New Roman" panose="02020603050405020304" pitchFamily="18" charset="0"/>
              </a:rPr>
              <a:t>ữ </a:t>
            </a:r>
            <a:r>
              <a:rPr lang="vi-VN" sz="1600" kern="0">
                <a:effectLst/>
                <a:latin typeface="+mj-lt"/>
                <a:cs typeface="Times New Roman" panose="02020603050405020304" pitchFamily="18" charset="0"/>
              </a:rPr>
              <a:t>. Và ngược lại, </a:t>
            </a:r>
            <a:r>
              <a:rPr lang="vi-VN" sz="1600" b="1" kern="0" err="1">
                <a:effectLst/>
                <a:latin typeface="+mj-lt"/>
                <a:cs typeface="Times New Roman" panose="02020603050405020304" pitchFamily="18" charset="0"/>
              </a:rPr>
              <a:t>Apparel</a:t>
            </a:r>
            <a:r>
              <a:rPr lang="vi-VN" sz="1600" kern="0">
                <a:effectLst/>
                <a:latin typeface="+mj-lt"/>
                <a:cs typeface="Times New Roman" panose="02020603050405020304" pitchFamily="18" charset="0"/>
              </a:rPr>
              <a:t> là mặt hàng ưa chuộng nhất ở Nữ nhưng lại là mặt hàng kém ưa chuộng nhất ở Nam.</a:t>
            </a:r>
            <a:endParaRPr lang="vi-VN" sz="1600" kern="100">
              <a:effectLst/>
              <a:latin typeface="+mj-lt"/>
              <a:cs typeface="Times New Roman" panose="02020603050405020304" pitchFamily="18" charset="0"/>
            </a:endParaRPr>
          </a:p>
          <a:p>
            <a:pPr marL="342900" lvl="0" indent="-342900">
              <a:lnSpc>
                <a:spcPct val="107000"/>
              </a:lnSpc>
              <a:spcBef>
                <a:spcPts val="500"/>
              </a:spcBef>
              <a:spcAft>
                <a:spcPts val="500"/>
              </a:spcAft>
              <a:buFont typeface="Symbol" panose="05050102010706020507" pitchFamily="18" charset="2"/>
              <a:buChar char=""/>
            </a:pPr>
            <a:endParaRPr lang="vi-VN" sz="1600" kern="100">
              <a:effectLst/>
              <a:latin typeface="+mj-lt"/>
              <a:cs typeface="Times New Roman" panose="02020603050405020304" pitchFamily="18" charset="0"/>
            </a:endParaRPr>
          </a:p>
        </p:txBody>
      </p:sp>
      <p:pic>
        <p:nvPicPr>
          <p:cNvPr id="7" name="Google Shape;2311;p54">
            <a:extLst>
              <a:ext uri="{FF2B5EF4-FFF2-40B4-BE49-F238E27FC236}">
                <a16:creationId xmlns:a16="http://schemas.microsoft.com/office/drawing/2014/main" id="{157AF429-CB45-2AE5-A7AB-BEFFDDF48A01}"/>
              </a:ext>
            </a:extLst>
          </p:cNvPr>
          <p:cNvPicPr preferRelativeResize="0"/>
          <p:nvPr/>
        </p:nvPicPr>
        <p:blipFill rotWithShape="1">
          <a:blip r:embed="rId2">
            <a:alphaModFix/>
          </a:blip>
          <a:srcRect t="9256" b="9256"/>
          <a:stretch/>
        </p:blipFill>
        <p:spPr>
          <a:xfrm>
            <a:off x="7771525" y="3759485"/>
            <a:ext cx="1372475" cy="1118390"/>
          </a:xfrm>
          <a:prstGeom prst="rect">
            <a:avLst/>
          </a:prstGeom>
          <a:noFill/>
          <a:ln>
            <a:noFill/>
          </a:ln>
        </p:spPr>
      </p:pic>
    </p:spTree>
    <p:extLst>
      <p:ext uri="{BB962C8B-B14F-4D97-AF65-F5344CB8AC3E}">
        <p14:creationId xmlns:p14="http://schemas.microsoft.com/office/powerpoint/2010/main" val="1840830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D953A45-906C-A76C-3948-28B971CA427B}"/>
              </a:ext>
            </a:extLst>
          </p:cNvPr>
          <p:cNvSpPr>
            <a:spLocks noGrp="1"/>
          </p:cNvSpPr>
          <p:nvPr>
            <p:ph type="title"/>
          </p:nvPr>
        </p:nvSpPr>
        <p:spPr>
          <a:xfrm>
            <a:off x="719999" y="238465"/>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Phương</a:t>
            </a:r>
            <a:r>
              <a:rPr lang="en-US" sz="2400"/>
              <a:t> </a:t>
            </a:r>
            <a:r>
              <a:rPr lang="en-US" sz="2400" err="1"/>
              <a:t>thức</a:t>
            </a:r>
            <a:r>
              <a:rPr lang="en-US" sz="2400"/>
              <a:t> </a:t>
            </a:r>
            <a:r>
              <a:rPr lang="en-US" sz="2400" err="1"/>
              <a:t>bán</a:t>
            </a:r>
            <a:r>
              <a:rPr lang="en-US" sz="2400"/>
              <a:t> </a:t>
            </a:r>
            <a:r>
              <a:rPr lang="en-US" sz="2400" err="1"/>
              <a:t>hàng</a:t>
            </a:r>
            <a:endParaRPr lang="en-US" sz="2400"/>
          </a:p>
        </p:txBody>
      </p:sp>
      <p:pic>
        <p:nvPicPr>
          <p:cNvPr id="13" name="Picture 12" descr="A graph of sales by a method&#10;&#10;Description automatically generated">
            <a:extLst>
              <a:ext uri="{FF2B5EF4-FFF2-40B4-BE49-F238E27FC236}">
                <a16:creationId xmlns:a16="http://schemas.microsoft.com/office/drawing/2014/main" id="{488EB417-47FF-C451-1431-D01AEC68A781}"/>
              </a:ext>
            </a:extLst>
          </p:cNvPr>
          <p:cNvPicPr>
            <a:picLocks noChangeAspect="1"/>
          </p:cNvPicPr>
          <p:nvPr/>
        </p:nvPicPr>
        <p:blipFill>
          <a:blip r:embed="rId2"/>
          <a:stretch>
            <a:fillRect/>
          </a:stretch>
        </p:blipFill>
        <p:spPr>
          <a:xfrm>
            <a:off x="1701377" y="1062577"/>
            <a:ext cx="5741246" cy="3661299"/>
          </a:xfrm>
          <a:prstGeom prst="rect">
            <a:avLst/>
          </a:prstGeom>
        </p:spPr>
      </p:pic>
      <p:pic>
        <p:nvPicPr>
          <p:cNvPr id="2" name="Google Shape;2311;p54">
            <a:extLst>
              <a:ext uri="{FF2B5EF4-FFF2-40B4-BE49-F238E27FC236}">
                <a16:creationId xmlns:a16="http://schemas.microsoft.com/office/drawing/2014/main" id="{F955A578-9437-00C9-6E7E-E9109348A709}"/>
              </a:ext>
            </a:extLst>
          </p:cNvPr>
          <p:cNvPicPr preferRelativeResize="0"/>
          <p:nvPr/>
        </p:nvPicPr>
        <p:blipFill rotWithShape="1">
          <a:blip r:embed="rId3">
            <a:alphaModFix/>
          </a:blip>
          <a:srcRect t="9256" b="9256"/>
          <a:stretch/>
        </p:blipFill>
        <p:spPr>
          <a:xfrm>
            <a:off x="7737762" y="3697199"/>
            <a:ext cx="1372475" cy="1118390"/>
          </a:xfrm>
          <a:prstGeom prst="rect">
            <a:avLst/>
          </a:prstGeom>
          <a:noFill/>
          <a:ln>
            <a:noFill/>
          </a:ln>
        </p:spPr>
      </p:pic>
      <p:grpSp>
        <p:nvGrpSpPr>
          <p:cNvPr id="3" name="Google Shape;2357;p55">
            <a:extLst>
              <a:ext uri="{FF2B5EF4-FFF2-40B4-BE49-F238E27FC236}">
                <a16:creationId xmlns:a16="http://schemas.microsoft.com/office/drawing/2014/main" id="{CB1F6692-AAE2-E2F0-306A-B2228C42481F}"/>
              </a:ext>
            </a:extLst>
          </p:cNvPr>
          <p:cNvGrpSpPr/>
          <p:nvPr/>
        </p:nvGrpSpPr>
        <p:grpSpPr>
          <a:xfrm>
            <a:off x="569687" y="270863"/>
            <a:ext cx="575790" cy="507904"/>
            <a:chOff x="3161917" y="2170682"/>
            <a:chExt cx="458870" cy="404737"/>
          </a:xfrm>
        </p:grpSpPr>
        <p:sp>
          <p:nvSpPr>
            <p:cNvPr id="4" name="Google Shape;2358;p55">
              <a:extLst>
                <a:ext uri="{FF2B5EF4-FFF2-40B4-BE49-F238E27FC236}">
                  <a16:creationId xmlns:a16="http://schemas.microsoft.com/office/drawing/2014/main" id="{879AD2F0-D71C-4534-F49D-CF4383AD87A2}"/>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 name="Google Shape;2359;p55">
              <a:extLst>
                <a:ext uri="{FF2B5EF4-FFF2-40B4-BE49-F238E27FC236}">
                  <a16:creationId xmlns:a16="http://schemas.microsoft.com/office/drawing/2014/main" id="{8E00EADC-7F0D-38FD-2057-7906A177E423}"/>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360;p55">
              <a:extLst>
                <a:ext uri="{FF2B5EF4-FFF2-40B4-BE49-F238E27FC236}">
                  <a16:creationId xmlns:a16="http://schemas.microsoft.com/office/drawing/2014/main" id="{E6F71F19-6A10-151C-C484-E4543B318FD3}"/>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524404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5">
            <a:extLst>
              <a:ext uri="{FF2B5EF4-FFF2-40B4-BE49-F238E27FC236}">
                <a16:creationId xmlns:a16="http://schemas.microsoft.com/office/drawing/2014/main" id="{62E46121-4D06-0CFC-A954-FA5086C5C969}"/>
              </a:ext>
            </a:extLst>
          </p:cNvPr>
          <p:cNvSpPr txBox="1">
            <a:spLocks/>
          </p:cNvSpPr>
          <p:nvPr/>
        </p:nvSpPr>
        <p:spPr>
          <a:xfrm>
            <a:off x="893898" y="314356"/>
            <a:ext cx="77040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 Vietnam Pro Black"/>
              <a:buNone/>
              <a:defRPr sz="3000" b="0" i="0" u="none" strike="noStrike" cap="none">
                <a:solidFill>
                  <a:schemeClr val="dk1"/>
                </a:solidFill>
                <a:latin typeface="Be Vietnam Pro Black"/>
                <a:ea typeface="Be Vietnam Pro Black"/>
                <a:cs typeface="Be Vietnam Pro Black"/>
                <a:sym typeface="Be Vietnam Pro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Phương</a:t>
            </a:r>
            <a:r>
              <a:rPr lang="en-US" sz="2400"/>
              <a:t> </a:t>
            </a:r>
            <a:r>
              <a:rPr lang="en-US" sz="2400" err="1"/>
              <a:t>thức</a:t>
            </a:r>
            <a:r>
              <a:rPr lang="en-US" sz="2400"/>
              <a:t> </a:t>
            </a:r>
            <a:r>
              <a:rPr lang="en-US" sz="2400" err="1"/>
              <a:t>bán</a:t>
            </a:r>
            <a:r>
              <a:rPr lang="en-US" sz="2400"/>
              <a:t> </a:t>
            </a:r>
            <a:r>
              <a:rPr lang="en-US" sz="2400" err="1"/>
              <a:t>hàng</a:t>
            </a:r>
            <a:endParaRPr lang="en-US" sz="2400"/>
          </a:p>
        </p:txBody>
      </p:sp>
      <p:sp>
        <p:nvSpPr>
          <p:cNvPr id="16" name="TextBox 15">
            <a:extLst>
              <a:ext uri="{FF2B5EF4-FFF2-40B4-BE49-F238E27FC236}">
                <a16:creationId xmlns:a16="http://schemas.microsoft.com/office/drawing/2014/main" id="{6BB9F0C4-6459-12B5-B5FB-534267325D0C}"/>
              </a:ext>
            </a:extLst>
          </p:cNvPr>
          <p:cNvSpPr txBox="1"/>
          <p:nvPr/>
        </p:nvSpPr>
        <p:spPr>
          <a:xfrm>
            <a:off x="1290180" y="1321638"/>
            <a:ext cx="6801633" cy="2436564"/>
          </a:xfrm>
          <a:prstGeom prst="rect">
            <a:avLst/>
          </a:prstGeom>
          <a:noFill/>
        </p:spPr>
        <p:txBody>
          <a:bodyPr wrap="square">
            <a:spAutoFit/>
          </a:bodyPr>
          <a:lstStyle/>
          <a:p>
            <a:pPr marL="342900" indent="-342900">
              <a:lnSpc>
                <a:spcPct val="107000"/>
              </a:lnSpc>
              <a:spcBef>
                <a:spcPts val="500"/>
              </a:spcBef>
              <a:spcAft>
                <a:spcPts val="500"/>
              </a:spcAft>
              <a:buFont typeface="Symbol" panose="05050102010706020507" pitchFamily="18" charset="2"/>
              <a:buChar char=""/>
            </a:pPr>
            <a:r>
              <a:rPr lang="vi-VN" sz="1600" kern="0">
                <a:effectLst/>
                <a:latin typeface="Times New Roman" panose="02020603050405020304" pitchFamily="18" charset="0"/>
                <a:cs typeface="Times New Roman" panose="02020603050405020304" pitchFamily="18" charset="0"/>
              </a:rPr>
              <a:t>Biểu đồ hình cột thể hiện tổng doanh số bán hàng được chia thành ba phương thức</a:t>
            </a:r>
            <a:r>
              <a:rPr lang="en-US" sz="1600" kern="0">
                <a:effectLst/>
                <a:latin typeface="Times New Roman" panose="02020603050405020304" pitchFamily="18" charset="0"/>
                <a:cs typeface="Times New Roman" panose="02020603050405020304" pitchFamily="18" charset="0"/>
              </a:rPr>
              <a:t>:</a:t>
            </a:r>
            <a:endParaRPr lang="vi-VN" sz="1600" kern="100">
              <a:effectLst/>
              <a:latin typeface="Times New Roman" panose="02020603050405020304" pitchFamily="18"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en-US" sz="1600">
                <a:latin typeface="Times New Roman" panose="02020603050405020304" pitchFamily="18" charset="0"/>
                <a:cs typeface="Times New Roman" panose="02020603050405020304" pitchFamily="18" charset="0"/>
              </a:rPr>
              <a:t>B</a:t>
            </a:r>
            <a:r>
              <a:rPr lang="en-US" sz="1600" kern="0">
                <a:effectLst/>
                <a:latin typeface="Times New Roman" panose="02020603050405020304" pitchFamily="18" charset="0"/>
                <a:cs typeface="Times New Roman" panose="02020603050405020304" pitchFamily="18" charset="0"/>
              </a:rPr>
              <a:t>án </a:t>
            </a:r>
            <a:r>
              <a:rPr lang="en-US" sz="1600" kern="0" err="1">
                <a:effectLst/>
                <a:latin typeface="Times New Roman" panose="02020603050405020304" pitchFamily="18" charset="0"/>
                <a:cs typeface="Times New Roman" panose="02020603050405020304" pitchFamily="18" charset="0"/>
              </a:rPr>
              <a:t>hàng</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trực</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tiếp</a:t>
            </a:r>
            <a:r>
              <a:rPr lang="en-US" sz="1600" kern="0">
                <a:effectLst/>
                <a:latin typeface="Times New Roman" panose="02020603050405020304" pitchFamily="18" charset="0"/>
                <a:cs typeface="Times New Roman" panose="02020603050405020304" pitchFamily="18" charset="0"/>
              </a:rPr>
              <a:t> (In-store)</a:t>
            </a:r>
            <a:r>
              <a:rPr lang="en-US" sz="1600" kern="100">
                <a:latin typeface="Times New Roman" panose="02020603050405020304" pitchFamily="18" charset="0"/>
                <a:cs typeface="Times New Roman" panose="02020603050405020304" pitchFamily="18" charset="0"/>
              </a:rPr>
              <a:t>: </a:t>
            </a:r>
            <a:r>
              <a:rPr lang="en-US" sz="1600" kern="0">
                <a:effectLst/>
                <a:latin typeface="Times New Roman" panose="02020603050405020304" pitchFamily="18" charset="0"/>
                <a:cs typeface="Times New Roman" panose="02020603050405020304" pitchFamily="18" charset="0"/>
              </a:rPr>
              <a:t>$356.6M</a:t>
            </a:r>
            <a:endParaRPr lang="en-US" sz="1600" kern="100">
              <a:effectLst/>
              <a:latin typeface="Times New Roman" panose="02020603050405020304" pitchFamily="18"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en-US" sz="1600">
                <a:latin typeface="Times New Roman" panose="02020603050405020304" pitchFamily="18" charset="0"/>
                <a:cs typeface="Times New Roman" panose="02020603050405020304" pitchFamily="18" charset="0"/>
              </a:rPr>
              <a:t>B</a:t>
            </a:r>
            <a:r>
              <a:rPr lang="en-US" sz="1600" kern="0">
                <a:effectLst/>
                <a:latin typeface="Times New Roman" panose="02020603050405020304" pitchFamily="18" charset="0"/>
                <a:cs typeface="Times New Roman" panose="02020603050405020304" pitchFamily="18" charset="0"/>
              </a:rPr>
              <a:t>án </a:t>
            </a:r>
            <a:r>
              <a:rPr lang="en-US" sz="1600" kern="0" err="1">
                <a:effectLst/>
                <a:latin typeface="Times New Roman" panose="02020603050405020304" pitchFamily="18" charset="0"/>
                <a:cs typeface="Times New Roman" panose="02020603050405020304" pitchFamily="18" charset="0"/>
              </a:rPr>
              <a:t>hàng</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trực</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tuyến</a:t>
            </a:r>
            <a:r>
              <a:rPr lang="en-US" sz="1600" kern="0">
                <a:effectLst/>
                <a:latin typeface="Times New Roman" panose="02020603050405020304" pitchFamily="18" charset="0"/>
                <a:cs typeface="Times New Roman" panose="02020603050405020304" pitchFamily="18" charset="0"/>
              </a:rPr>
              <a:t> (Online): $295.6M</a:t>
            </a:r>
            <a:endParaRPr lang="en-US" sz="1600" kern="100">
              <a:effectLst/>
              <a:latin typeface="Times New Roman" panose="02020603050405020304" pitchFamily="18" charset="0"/>
              <a:cs typeface="Times New Roman" panose="02020603050405020304" pitchFamily="18" charset="0"/>
            </a:endParaRPr>
          </a:p>
          <a:p>
            <a:pPr marL="742950" lvl="1" indent="-285750">
              <a:lnSpc>
                <a:spcPct val="107000"/>
              </a:lnSpc>
              <a:spcBef>
                <a:spcPts val="500"/>
              </a:spcBef>
              <a:spcAft>
                <a:spcPts val="500"/>
              </a:spcAft>
              <a:buFont typeface="Courier New" panose="02070309020205020404" pitchFamily="49" charset="0"/>
              <a:buChar char="o"/>
            </a:pPr>
            <a:r>
              <a:rPr lang="en-US" sz="1600">
                <a:latin typeface="Times New Roman" panose="02020603050405020304" pitchFamily="18" charset="0"/>
                <a:cs typeface="Times New Roman" panose="02020603050405020304" pitchFamily="18" charset="0"/>
              </a:rPr>
              <a:t>B</a:t>
            </a:r>
            <a:r>
              <a:rPr lang="en-US" sz="1600" kern="0">
                <a:effectLst/>
                <a:latin typeface="Times New Roman" panose="02020603050405020304" pitchFamily="18" charset="0"/>
                <a:cs typeface="Times New Roman" panose="02020603050405020304" pitchFamily="18" charset="0"/>
              </a:rPr>
              <a:t>án </a:t>
            </a:r>
            <a:r>
              <a:rPr lang="en-US" sz="1600" kern="0" err="1">
                <a:effectLst/>
                <a:latin typeface="Times New Roman" panose="02020603050405020304" pitchFamily="18" charset="0"/>
                <a:cs typeface="Times New Roman" panose="02020603050405020304" pitchFamily="18" charset="0"/>
              </a:rPr>
              <a:t>hàng</a:t>
            </a:r>
            <a:r>
              <a:rPr lang="en-US" sz="1600" kern="0">
                <a:effectLst/>
                <a:latin typeface="Times New Roman" panose="02020603050405020304" pitchFamily="18" charset="0"/>
                <a:cs typeface="Times New Roman" panose="02020603050405020304" pitchFamily="18" charset="0"/>
              </a:rPr>
              <a:t> qua </a:t>
            </a:r>
            <a:r>
              <a:rPr lang="en-US" sz="1600" kern="0" err="1">
                <a:effectLst/>
                <a:latin typeface="Times New Roman" panose="02020603050405020304" pitchFamily="18" charset="0"/>
                <a:cs typeface="Times New Roman" panose="02020603050405020304" pitchFamily="18" charset="0"/>
              </a:rPr>
              <a:t>đại</a:t>
            </a:r>
            <a:r>
              <a:rPr lang="en-US" sz="1600" kern="0">
                <a:effectLst/>
                <a:latin typeface="Times New Roman" panose="02020603050405020304" pitchFamily="18" charset="0"/>
                <a:cs typeface="Times New Roman" panose="02020603050405020304" pitchFamily="18" charset="0"/>
              </a:rPr>
              <a:t> </a:t>
            </a:r>
            <a:r>
              <a:rPr lang="en-US" sz="1600" kern="0" err="1">
                <a:effectLst/>
                <a:latin typeface="Times New Roman" panose="02020603050405020304" pitchFamily="18" charset="0"/>
                <a:cs typeface="Times New Roman" panose="02020603050405020304" pitchFamily="18" charset="0"/>
              </a:rPr>
              <a:t>lý</a:t>
            </a:r>
            <a:r>
              <a:rPr lang="en-US" sz="1600" kern="0">
                <a:effectLst/>
                <a:latin typeface="Times New Roman" panose="02020603050405020304" pitchFamily="18" charset="0"/>
                <a:cs typeface="Times New Roman" panose="02020603050405020304" pitchFamily="18" charset="0"/>
              </a:rPr>
              <a:t> (Outlet):  $247.7 M</a:t>
            </a:r>
            <a:endParaRPr lang="vi-VN" sz="1600" kern="100">
              <a:effectLst/>
              <a:latin typeface="Times New Roman" panose="02020603050405020304" pitchFamily="18" charset="0"/>
              <a:cs typeface="Times New Roman" panose="02020603050405020304" pitchFamily="18" charset="0"/>
            </a:endParaRPr>
          </a:p>
          <a:p>
            <a:pPr marL="342900" indent="-342900">
              <a:lnSpc>
                <a:spcPct val="107000"/>
              </a:lnSpc>
              <a:spcBef>
                <a:spcPts val="500"/>
              </a:spcBef>
              <a:spcAft>
                <a:spcPts val="500"/>
              </a:spcAft>
              <a:buFont typeface="Symbol" panose="05050102010706020507" pitchFamily="18" charset="2"/>
              <a:buChar char=""/>
            </a:pPr>
            <a:r>
              <a:rPr lang="en-US" sz="1600">
                <a:latin typeface="Times New Roman" panose="02020603050405020304" pitchFamily="18" charset="0"/>
                <a:cs typeface="Times New Roman" panose="02020603050405020304" pitchFamily="18" charset="0"/>
              </a:rPr>
              <a:t>B</a:t>
            </a:r>
            <a:r>
              <a:rPr lang="vi-VN" sz="1600" kern="0">
                <a:effectLst/>
                <a:latin typeface="Times New Roman" panose="02020603050405020304" pitchFamily="18" charset="0"/>
                <a:cs typeface="Times New Roman" panose="02020603050405020304" pitchFamily="18" charset="0"/>
              </a:rPr>
              <a:t>án hàng trực tiếp là phương thức hiệu quả nhất trong việc tạo doanh thu cho doanh nghiệp</a:t>
            </a:r>
            <a:r>
              <a:rPr lang="en-US" sz="1600" kern="0">
                <a:effectLst/>
                <a:latin typeface="Times New Roman" panose="02020603050405020304" pitchFamily="18" charset="0"/>
                <a:cs typeface="Times New Roman" panose="02020603050405020304" pitchFamily="18" charset="0"/>
              </a:rPr>
              <a:t>.</a:t>
            </a:r>
            <a:endParaRPr lang="vi-VN" sz="1600" kern="100">
              <a:effectLst/>
              <a:latin typeface="Times New Roman" panose="02020603050405020304" pitchFamily="18" charset="0"/>
              <a:cs typeface="Times New Roman" panose="02020603050405020304" pitchFamily="18" charset="0"/>
            </a:endParaRPr>
          </a:p>
        </p:txBody>
      </p:sp>
      <p:pic>
        <p:nvPicPr>
          <p:cNvPr id="18" name="Google Shape;2311;p54">
            <a:extLst>
              <a:ext uri="{FF2B5EF4-FFF2-40B4-BE49-F238E27FC236}">
                <a16:creationId xmlns:a16="http://schemas.microsoft.com/office/drawing/2014/main" id="{8FBA3608-8A9E-AB91-F9E9-D529332EC9AF}"/>
              </a:ext>
            </a:extLst>
          </p:cNvPr>
          <p:cNvPicPr preferRelativeResize="0"/>
          <p:nvPr/>
        </p:nvPicPr>
        <p:blipFill rotWithShape="1">
          <a:blip r:embed="rId2">
            <a:alphaModFix/>
          </a:blip>
          <a:srcRect t="9256" b="9256"/>
          <a:stretch/>
        </p:blipFill>
        <p:spPr>
          <a:xfrm>
            <a:off x="7771525" y="3647094"/>
            <a:ext cx="1372475" cy="1118390"/>
          </a:xfrm>
          <a:prstGeom prst="rect">
            <a:avLst/>
          </a:prstGeom>
          <a:noFill/>
          <a:ln>
            <a:noFill/>
          </a:ln>
        </p:spPr>
      </p:pic>
      <p:grpSp>
        <p:nvGrpSpPr>
          <p:cNvPr id="19" name="Google Shape;2357;p55">
            <a:extLst>
              <a:ext uri="{FF2B5EF4-FFF2-40B4-BE49-F238E27FC236}">
                <a16:creationId xmlns:a16="http://schemas.microsoft.com/office/drawing/2014/main" id="{86652014-B72F-8EB9-6798-21D06C2132F4}"/>
              </a:ext>
            </a:extLst>
          </p:cNvPr>
          <p:cNvGrpSpPr/>
          <p:nvPr/>
        </p:nvGrpSpPr>
        <p:grpSpPr>
          <a:xfrm>
            <a:off x="719999" y="330077"/>
            <a:ext cx="575790" cy="507904"/>
            <a:chOff x="3161917" y="2170682"/>
            <a:chExt cx="458870" cy="404737"/>
          </a:xfrm>
        </p:grpSpPr>
        <p:sp>
          <p:nvSpPr>
            <p:cNvPr id="20" name="Google Shape;2358;p55">
              <a:extLst>
                <a:ext uri="{FF2B5EF4-FFF2-40B4-BE49-F238E27FC236}">
                  <a16:creationId xmlns:a16="http://schemas.microsoft.com/office/drawing/2014/main" id="{0D498F8D-C012-9A74-498D-5251E97CC355}"/>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1" name="Google Shape;2359;p55">
              <a:extLst>
                <a:ext uri="{FF2B5EF4-FFF2-40B4-BE49-F238E27FC236}">
                  <a16:creationId xmlns:a16="http://schemas.microsoft.com/office/drawing/2014/main" id="{B15FCA84-A78B-FD2D-E60C-DDD5689B6FF4}"/>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60;p55">
              <a:extLst>
                <a:ext uri="{FF2B5EF4-FFF2-40B4-BE49-F238E27FC236}">
                  <a16:creationId xmlns:a16="http://schemas.microsoft.com/office/drawing/2014/main" id="{8A214BD6-5DCA-456B-C543-BA9D145FCE62}"/>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866350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33"/>
          <p:cNvSpPr txBox="1">
            <a:spLocks noGrp="1"/>
          </p:cNvSpPr>
          <p:nvPr>
            <p:ph type="title"/>
          </p:nvPr>
        </p:nvSpPr>
        <p:spPr>
          <a:xfrm>
            <a:off x="742477" y="1687077"/>
            <a:ext cx="7659045" cy="1277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a:t>CONCLUSIONS</a:t>
            </a:r>
            <a:endParaRPr/>
          </a:p>
        </p:txBody>
      </p:sp>
      <p:sp>
        <p:nvSpPr>
          <p:cNvPr id="1523" name="Google Shape;1523;p33"/>
          <p:cNvSpPr txBox="1">
            <a:spLocks noGrp="1"/>
          </p:cNvSpPr>
          <p:nvPr>
            <p:ph type="title" idx="2"/>
          </p:nvPr>
        </p:nvSpPr>
        <p:spPr>
          <a:xfrm>
            <a:off x="4114800" y="521338"/>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 name="Rectangle 3">
            <a:extLst>
              <a:ext uri="{FF2B5EF4-FFF2-40B4-BE49-F238E27FC236}">
                <a16:creationId xmlns:a16="http://schemas.microsoft.com/office/drawing/2014/main" id="{B1B0ECC4-98FE-D9A6-704B-39E71F5058B1}"/>
              </a:ext>
            </a:extLst>
          </p:cNvPr>
          <p:cNvSpPr/>
          <p:nvPr/>
        </p:nvSpPr>
        <p:spPr>
          <a:xfrm>
            <a:off x="1544733" y="2964477"/>
            <a:ext cx="6228272" cy="57923"/>
          </a:xfrm>
          <a:prstGeom prst="rect">
            <a:avLst/>
          </a:prstGeom>
          <a:solidFill>
            <a:srgbClr val="2066B8"/>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14551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AD8BB4-807F-952E-F566-167E01BEA6C9}"/>
              </a:ext>
            </a:extLst>
          </p:cNvPr>
          <p:cNvSpPr>
            <a:spLocks noGrp="1"/>
          </p:cNvSpPr>
          <p:nvPr>
            <p:ph type="title"/>
          </p:nvPr>
        </p:nvSpPr>
        <p:spPr>
          <a:xfrm>
            <a:off x="720000" y="229364"/>
            <a:ext cx="7704000" cy="572700"/>
          </a:xfrm>
        </p:spPr>
        <p:txBody>
          <a:bodyPr/>
          <a:lstStyle/>
          <a:p>
            <a:r>
              <a:rPr lang="en-US" sz="2400" err="1"/>
              <a:t>Tổng</a:t>
            </a:r>
            <a:r>
              <a:rPr lang="en-US" sz="2400"/>
              <a:t> </a:t>
            </a:r>
            <a:r>
              <a:rPr lang="en-US" sz="2400" err="1"/>
              <a:t>Kết</a:t>
            </a:r>
            <a:endParaRPr lang="en-US" sz="2400"/>
          </a:p>
        </p:txBody>
      </p:sp>
      <p:sp>
        <p:nvSpPr>
          <p:cNvPr id="11" name="TextBox 10">
            <a:extLst>
              <a:ext uri="{FF2B5EF4-FFF2-40B4-BE49-F238E27FC236}">
                <a16:creationId xmlns:a16="http://schemas.microsoft.com/office/drawing/2014/main" id="{9B7B23C4-64DE-47A3-1E2E-53975CAA37F2}"/>
              </a:ext>
            </a:extLst>
          </p:cNvPr>
          <p:cNvSpPr txBox="1"/>
          <p:nvPr/>
        </p:nvSpPr>
        <p:spPr>
          <a:xfrm>
            <a:off x="546298" y="1310450"/>
            <a:ext cx="3827294" cy="2462213"/>
          </a:xfrm>
          <a:prstGeom prst="rect">
            <a:avLst/>
          </a:prstGeom>
          <a:noFill/>
        </p:spPr>
        <p:txBody>
          <a:bodyPr wrap="square" rtlCol="0">
            <a:spAutoFit/>
          </a:bodyPr>
          <a:lstStyle/>
          <a:p>
            <a:r>
              <a:rPr lang="vi-VN" b="1">
                <a:latin typeface="+mj-lt"/>
              </a:rPr>
              <a:t>Nhà bán lẻ hiệu quả:</a:t>
            </a:r>
          </a:p>
          <a:p>
            <a:r>
              <a:rPr lang="vi-VN" err="1">
                <a:latin typeface="+mj-lt"/>
              </a:rPr>
              <a:t>West</a:t>
            </a:r>
            <a:r>
              <a:rPr lang="vi-VN">
                <a:latin typeface="+mj-lt"/>
              </a:rPr>
              <a:t> </a:t>
            </a:r>
            <a:r>
              <a:rPr lang="vi-VN" err="1">
                <a:latin typeface="+mj-lt"/>
              </a:rPr>
              <a:t>Gear</a:t>
            </a:r>
            <a:r>
              <a:rPr lang="vi-VN">
                <a:latin typeface="+mj-lt"/>
              </a:rPr>
              <a:t>: 85,667,873.18 USD.</a:t>
            </a:r>
          </a:p>
          <a:p>
            <a:r>
              <a:rPr lang="vi-VN" err="1">
                <a:latin typeface="+mj-lt"/>
              </a:rPr>
              <a:t>Foot</a:t>
            </a:r>
            <a:r>
              <a:rPr lang="vi-VN">
                <a:latin typeface="+mj-lt"/>
              </a:rPr>
              <a:t> </a:t>
            </a:r>
            <a:r>
              <a:rPr lang="vi-VN" err="1">
                <a:latin typeface="+mj-lt"/>
              </a:rPr>
              <a:t>Locker</a:t>
            </a:r>
            <a:r>
              <a:rPr lang="vi-VN">
                <a:latin typeface="+mj-lt"/>
              </a:rPr>
              <a:t>: 80,722,124.81 USD.</a:t>
            </a:r>
          </a:p>
          <a:p>
            <a:r>
              <a:rPr lang="vi-VN" b="1">
                <a:latin typeface="+mj-lt"/>
              </a:rPr>
              <a:t>Phân tích danh mục sản phẩm:</a:t>
            </a:r>
          </a:p>
          <a:p>
            <a:r>
              <a:rPr lang="vi-VN">
                <a:latin typeface="+mj-lt"/>
              </a:rPr>
              <a:t>Giày dép đường phố: 336,828,953 USD (37.4%).</a:t>
            </a:r>
          </a:p>
          <a:p>
            <a:r>
              <a:rPr lang="vi-VN">
                <a:latin typeface="+mj-lt"/>
              </a:rPr>
              <a:t>Trang phục: 302,767,274 USD (33.6%).</a:t>
            </a:r>
          </a:p>
          <a:p>
            <a:r>
              <a:rPr lang="vi-VN">
                <a:latin typeface="+mj-lt"/>
              </a:rPr>
              <a:t>Giày dép thể thao:</a:t>
            </a:r>
            <a:r>
              <a:rPr lang="en-US">
                <a:latin typeface="+mj-lt"/>
              </a:rPr>
              <a:t> </a:t>
            </a:r>
            <a:r>
              <a:rPr lang="en-US">
                <a:latin typeface="Times New Roman" panose="02020603050405020304" pitchFamily="18" charset="0"/>
                <a:cs typeface="Times New Roman" panose="02020603050405020304" pitchFamily="18" charset="0"/>
              </a:rPr>
              <a:t>260,305,576 USD (29%)</a:t>
            </a:r>
            <a:endParaRPr lang="vi-VN">
              <a:latin typeface="Times New Roman" panose="02020603050405020304" pitchFamily="18" charset="0"/>
              <a:cs typeface="Times New Roman" panose="02020603050405020304" pitchFamily="18" charset="0"/>
            </a:endParaRPr>
          </a:p>
          <a:p>
            <a:r>
              <a:rPr lang="vi-VN" b="1">
                <a:latin typeface="+mj-lt"/>
              </a:rPr>
              <a:t>Doanh thu theo giới tính</a:t>
            </a:r>
            <a:r>
              <a:rPr lang="en-US" b="1">
                <a:latin typeface="+mj-lt"/>
              </a:rPr>
              <a:t>:</a:t>
            </a:r>
          </a:p>
          <a:p>
            <a:r>
              <a:rPr lang="vi-VN">
                <a:latin typeface="+mj-lt"/>
              </a:rPr>
              <a:t>Nam giới: </a:t>
            </a:r>
            <a:r>
              <a:rPr lang="en-US">
                <a:latin typeface="Times New Roman" panose="02020603050405020304" pitchFamily="18" charset="0"/>
                <a:cs typeface="Times New Roman" panose="02020603050405020304" pitchFamily="18" charset="0"/>
              </a:rPr>
              <a:t>486,228,556</a:t>
            </a:r>
            <a:r>
              <a:rPr lang="vi-VN">
                <a:latin typeface="Times New Roman" panose="02020603050405020304" pitchFamily="18" charset="0"/>
                <a:cs typeface="Times New Roman" panose="02020603050405020304" pitchFamily="18" charset="0"/>
              </a:rPr>
              <a:t> USD </a:t>
            </a:r>
            <a:endParaRPr lang="en-US">
              <a:latin typeface="Times New Roman" panose="02020603050405020304" pitchFamily="18" charset="0"/>
              <a:cs typeface="Times New Roman" panose="02020603050405020304" pitchFamily="18" charset="0"/>
            </a:endParaRPr>
          </a:p>
          <a:p>
            <a:r>
              <a:rPr lang="vi-VN">
                <a:latin typeface="Times New Roman" panose="02020603050405020304" pitchFamily="18" charset="0"/>
                <a:cs typeface="Times New Roman" panose="02020603050405020304" pitchFamily="18" charset="0"/>
              </a:rPr>
              <a:t>Nữ giới: </a:t>
            </a:r>
            <a:r>
              <a:rPr lang="en-US">
                <a:latin typeface="Times New Roman" panose="02020603050405020304" pitchFamily="18" charset="0"/>
                <a:cs typeface="Times New Roman" panose="02020603050405020304" pitchFamily="18" charset="0"/>
              </a:rPr>
              <a:t>413,673,569</a:t>
            </a:r>
            <a:r>
              <a:rPr lang="vi-VN">
                <a:latin typeface="Times New Roman" panose="02020603050405020304" pitchFamily="18" charset="0"/>
                <a:cs typeface="Times New Roman" panose="02020603050405020304" pitchFamily="18" charset="0"/>
              </a:rPr>
              <a:t> </a:t>
            </a:r>
            <a:r>
              <a:rPr lang="en-US">
                <a:latin typeface="Times New Roman" panose="02020603050405020304" pitchFamily="18" charset="0"/>
                <a:cs typeface="Times New Roman" panose="02020603050405020304" pitchFamily="18" charset="0"/>
              </a:rPr>
              <a:t>USD</a:t>
            </a:r>
            <a:endParaRPr lang="vi-VN">
              <a:latin typeface="Times New Roman" panose="02020603050405020304" pitchFamily="18" charset="0"/>
              <a:cs typeface="Times New Roman" panose="02020603050405020304" pitchFamily="18" charset="0"/>
            </a:endParaRPr>
          </a:p>
          <a:p>
            <a:endParaRPr lang="vi-VN">
              <a:latin typeface="+mj-lt"/>
            </a:endParaRPr>
          </a:p>
        </p:txBody>
      </p:sp>
      <p:pic>
        <p:nvPicPr>
          <p:cNvPr id="12" name="Google Shape;2311;p54">
            <a:extLst>
              <a:ext uri="{FF2B5EF4-FFF2-40B4-BE49-F238E27FC236}">
                <a16:creationId xmlns:a16="http://schemas.microsoft.com/office/drawing/2014/main" id="{DA905F0D-146D-A623-8877-4621DAC8CA8B}"/>
              </a:ext>
            </a:extLst>
          </p:cNvPr>
          <p:cNvPicPr preferRelativeResize="0"/>
          <p:nvPr/>
        </p:nvPicPr>
        <p:blipFill rotWithShape="1">
          <a:blip r:embed="rId2">
            <a:alphaModFix/>
          </a:blip>
          <a:srcRect t="9256" b="9256"/>
          <a:stretch/>
        </p:blipFill>
        <p:spPr>
          <a:xfrm>
            <a:off x="7899639" y="3795746"/>
            <a:ext cx="1372475" cy="1118390"/>
          </a:xfrm>
          <a:prstGeom prst="rect">
            <a:avLst/>
          </a:prstGeom>
          <a:noFill/>
          <a:ln>
            <a:noFill/>
          </a:ln>
        </p:spPr>
      </p:pic>
      <p:sp>
        <p:nvSpPr>
          <p:cNvPr id="14" name="TextBox 13">
            <a:extLst>
              <a:ext uri="{FF2B5EF4-FFF2-40B4-BE49-F238E27FC236}">
                <a16:creationId xmlns:a16="http://schemas.microsoft.com/office/drawing/2014/main" id="{ED386965-34A2-945C-46F1-47F5B2BA6DFE}"/>
              </a:ext>
            </a:extLst>
          </p:cNvPr>
          <p:cNvSpPr txBox="1"/>
          <p:nvPr/>
        </p:nvSpPr>
        <p:spPr>
          <a:xfrm>
            <a:off x="5291303" y="1124743"/>
            <a:ext cx="3791030" cy="2462213"/>
          </a:xfrm>
          <a:prstGeom prst="rect">
            <a:avLst/>
          </a:prstGeom>
          <a:noFill/>
        </p:spPr>
        <p:txBody>
          <a:bodyPr wrap="square" rtlCol="0">
            <a:spAutoFit/>
          </a:bodyPr>
          <a:lstStyle/>
          <a:p>
            <a:r>
              <a:rPr lang="vi-VN" b="1">
                <a:latin typeface="+mj-lt"/>
              </a:rPr>
              <a:t>Phương pháp bán hàng:</a:t>
            </a:r>
          </a:p>
          <a:p>
            <a:r>
              <a:rPr lang="vi-VN">
                <a:latin typeface="+mj-lt"/>
              </a:rPr>
              <a:t>Cửa hàng: 356,643,750 USD.</a:t>
            </a:r>
          </a:p>
          <a:p>
            <a:r>
              <a:rPr lang="vi-VN" err="1">
                <a:latin typeface="+mj-lt"/>
              </a:rPr>
              <a:t>Online</a:t>
            </a:r>
            <a:r>
              <a:rPr lang="vi-VN">
                <a:latin typeface="+mj-lt"/>
              </a:rPr>
              <a:t>: 247,672,882 USD.</a:t>
            </a:r>
            <a:endParaRPr lang="en-US">
              <a:latin typeface="+mj-lt"/>
            </a:endParaRPr>
          </a:p>
          <a:p>
            <a:r>
              <a:rPr lang="en-US">
                <a:latin typeface="Times New Roman" panose="02020603050405020304" pitchFamily="18" charset="0"/>
                <a:cs typeface="Times New Roman" panose="02020603050405020304" pitchFamily="18" charset="0"/>
              </a:rPr>
              <a:t>Outlet: 295585493 USD.</a:t>
            </a:r>
            <a:endParaRPr lang="vi-VN">
              <a:latin typeface="Times New Roman" panose="02020603050405020304" pitchFamily="18" charset="0"/>
              <a:cs typeface="Times New Roman" panose="02020603050405020304" pitchFamily="18" charset="0"/>
            </a:endParaRPr>
          </a:p>
          <a:p>
            <a:r>
              <a:rPr lang="vi-VN" b="1">
                <a:latin typeface="+mj-lt"/>
              </a:rPr>
              <a:t>Mô hình bán hàng theo mùa:</a:t>
            </a:r>
          </a:p>
          <a:p>
            <a:r>
              <a:rPr lang="vi-VN">
                <a:latin typeface="+mj-lt"/>
              </a:rPr>
              <a:t>2020: Xuân (59,185,597 USD), giảm dần.</a:t>
            </a:r>
          </a:p>
          <a:p>
            <a:r>
              <a:rPr lang="vi-VN">
                <a:latin typeface="+mj-lt"/>
              </a:rPr>
              <a:t>2021: Hè (216,540,455 USD), duy trì mức cao.</a:t>
            </a:r>
          </a:p>
          <a:p>
            <a:r>
              <a:rPr lang="vi-VN" b="1">
                <a:latin typeface="+mj-lt"/>
              </a:rPr>
              <a:t>Thành phố doanh thu cao nhất:</a:t>
            </a:r>
          </a:p>
          <a:p>
            <a:r>
              <a:rPr lang="vi-VN">
                <a:latin typeface="+mj-lt"/>
              </a:rPr>
              <a:t>2020: </a:t>
            </a:r>
            <a:r>
              <a:rPr lang="vi-VN" err="1">
                <a:latin typeface="+mj-lt"/>
              </a:rPr>
              <a:t>New</a:t>
            </a:r>
            <a:r>
              <a:rPr lang="vi-VN">
                <a:latin typeface="+mj-lt"/>
              </a:rPr>
              <a:t> </a:t>
            </a:r>
            <a:r>
              <a:rPr lang="vi-VN" err="1">
                <a:latin typeface="+mj-lt"/>
              </a:rPr>
              <a:t>York</a:t>
            </a:r>
            <a:r>
              <a:rPr lang="vi-VN">
                <a:latin typeface="+mj-lt"/>
              </a:rPr>
              <a:t> đến </a:t>
            </a:r>
            <a:r>
              <a:rPr lang="vi-VN" err="1">
                <a:latin typeface="+mj-lt"/>
              </a:rPr>
              <a:t>Denver</a:t>
            </a:r>
            <a:r>
              <a:rPr lang="vi-VN">
                <a:latin typeface="+mj-lt"/>
              </a:rPr>
              <a:t>.</a:t>
            </a:r>
          </a:p>
          <a:p>
            <a:r>
              <a:rPr lang="vi-VN">
                <a:latin typeface="+mj-lt"/>
              </a:rPr>
              <a:t>2021: Doanh số đồng đều hơn giữa các thành phố hàng đầu</a:t>
            </a:r>
            <a:endParaRPr lang="vi-VN"/>
          </a:p>
        </p:txBody>
      </p:sp>
      <p:grpSp>
        <p:nvGrpSpPr>
          <p:cNvPr id="13" name="Google Shape;2357;p55">
            <a:extLst>
              <a:ext uri="{FF2B5EF4-FFF2-40B4-BE49-F238E27FC236}">
                <a16:creationId xmlns:a16="http://schemas.microsoft.com/office/drawing/2014/main" id="{5C47D13C-F917-22AD-B854-B9565F7309C9}"/>
              </a:ext>
            </a:extLst>
          </p:cNvPr>
          <p:cNvGrpSpPr/>
          <p:nvPr/>
        </p:nvGrpSpPr>
        <p:grpSpPr>
          <a:xfrm>
            <a:off x="3162575" y="229364"/>
            <a:ext cx="575790" cy="507904"/>
            <a:chOff x="3161917" y="2170682"/>
            <a:chExt cx="458870" cy="404737"/>
          </a:xfrm>
        </p:grpSpPr>
        <p:sp>
          <p:nvSpPr>
            <p:cNvPr id="15" name="Google Shape;2358;p55">
              <a:extLst>
                <a:ext uri="{FF2B5EF4-FFF2-40B4-BE49-F238E27FC236}">
                  <a16:creationId xmlns:a16="http://schemas.microsoft.com/office/drawing/2014/main" id="{D8062103-EBF3-3FDA-BBF0-14C502960A71}"/>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 name="Google Shape;2359;p55">
              <a:extLst>
                <a:ext uri="{FF2B5EF4-FFF2-40B4-BE49-F238E27FC236}">
                  <a16:creationId xmlns:a16="http://schemas.microsoft.com/office/drawing/2014/main" id="{50A5A9A6-17CD-8165-6154-E7E3269D0593}"/>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360;p55">
              <a:extLst>
                <a:ext uri="{FF2B5EF4-FFF2-40B4-BE49-F238E27FC236}">
                  <a16:creationId xmlns:a16="http://schemas.microsoft.com/office/drawing/2014/main" id="{D9870649-59DF-3247-DF7A-DBFFEEAFBE31}"/>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325568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948C9D2-7A34-B1F6-B639-A68EF9FC914B}"/>
              </a:ext>
            </a:extLst>
          </p:cNvPr>
          <p:cNvSpPr>
            <a:spLocks noGrp="1"/>
          </p:cNvSpPr>
          <p:nvPr>
            <p:ph type="title"/>
          </p:nvPr>
        </p:nvSpPr>
        <p:spPr/>
        <p:txBody>
          <a:bodyPr/>
          <a:lstStyle/>
          <a:p>
            <a:r>
              <a:rPr lang="en-US" sz="2000" err="1"/>
              <a:t>Đề</a:t>
            </a:r>
            <a:r>
              <a:rPr lang="en-US" sz="2000"/>
              <a:t> </a:t>
            </a:r>
            <a:r>
              <a:rPr lang="en-US" sz="2000" err="1"/>
              <a:t>xuất</a:t>
            </a:r>
            <a:r>
              <a:rPr lang="en-US" sz="2000"/>
              <a:t> </a:t>
            </a:r>
            <a:r>
              <a:rPr lang="vi-VN" sz="2000"/>
              <a:t>kế hoạch tăng trưởng và tối ưu hóa kinh doanh</a:t>
            </a:r>
            <a:r>
              <a:rPr lang="en-US" sz="2000"/>
              <a:t> </a:t>
            </a:r>
          </a:p>
        </p:txBody>
      </p:sp>
      <p:pic>
        <p:nvPicPr>
          <p:cNvPr id="12" name="Google Shape;2311;p54">
            <a:extLst>
              <a:ext uri="{FF2B5EF4-FFF2-40B4-BE49-F238E27FC236}">
                <a16:creationId xmlns:a16="http://schemas.microsoft.com/office/drawing/2014/main" id="{21E329FD-6200-5DB7-658A-FE034EC92E97}"/>
              </a:ext>
            </a:extLst>
          </p:cNvPr>
          <p:cNvPicPr preferRelativeResize="0"/>
          <p:nvPr/>
        </p:nvPicPr>
        <p:blipFill rotWithShape="1">
          <a:blip r:embed="rId2">
            <a:alphaModFix/>
          </a:blip>
          <a:srcRect t="9256" b="9256"/>
          <a:stretch/>
        </p:blipFill>
        <p:spPr>
          <a:xfrm>
            <a:off x="7874587" y="3709724"/>
            <a:ext cx="1372475" cy="1118390"/>
          </a:xfrm>
          <a:prstGeom prst="rect">
            <a:avLst/>
          </a:prstGeom>
          <a:noFill/>
          <a:ln>
            <a:noFill/>
          </a:ln>
        </p:spPr>
      </p:pic>
      <p:sp>
        <p:nvSpPr>
          <p:cNvPr id="7" name="TextBox 6">
            <a:extLst>
              <a:ext uri="{FF2B5EF4-FFF2-40B4-BE49-F238E27FC236}">
                <a16:creationId xmlns:a16="http://schemas.microsoft.com/office/drawing/2014/main" id="{DF7D138B-7902-AB63-85F2-9FF927A4A782}"/>
              </a:ext>
            </a:extLst>
          </p:cNvPr>
          <p:cNvSpPr txBox="1"/>
          <p:nvPr/>
        </p:nvSpPr>
        <p:spPr>
          <a:xfrm>
            <a:off x="720000" y="1017725"/>
            <a:ext cx="5228288" cy="1715662"/>
          </a:xfrm>
          <a:prstGeom prst="rect">
            <a:avLst/>
          </a:prstGeom>
          <a:noFill/>
        </p:spPr>
        <p:txBody>
          <a:bodyPr wrap="square">
            <a:spAutoFit/>
          </a:bodyPr>
          <a:lstStyle/>
          <a:p>
            <a:pPr marL="0" marR="0">
              <a:lnSpc>
                <a:spcPct val="150000"/>
              </a:lnSpc>
              <a:spcBef>
                <a:spcPts val="0"/>
              </a:spcBef>
              <a:spcAft>
                <a:spcPts val="0"/>
              </a:spcAft>
            </a:pPr>
            <a:r>
              <a:rPr lang="en-US" sz="1600" b="1" kern="100">
                <a:effectLst/>
                <a:latin typeface="Times New Roman" panose="02020603050405020304" pitchFamily="18" charset="0"/>
                <a:ea typeface="Calibri" panose="020F0502020204030204" pitchFamily="34" charset="0"/>
                <a:cs typeface="Times New Roman" panose="02020603050405020304" pitchFamily="18" charset="0"/>
              </a:rPr>
              <a:t>Chiến lươc marketing và thu hút khách hàng:</a:t>
            </a:r>
          </a:p>
          <a:p>
            <a:pPr marL="285750" marR="0" indent="-285750">
              <a:lnSpc>
                <a:spcPct val="150000"/>
              </a:lnSpc>
              <a:spcBef>
                <a:spcPts val="0"/>
              </a:spcBef>
              <a:spcAft>
                <a:spcPts val="0"/>
              </a:spcAft>
              <a:buFont typeface="Arial" panose="020B0604020202020204" pitchFamily="34" charset="0"/>
              <a:buChar char="•"/>
            </a:pPr>
            <a:r>
              <a:rPr lang="vi-VN" kern="100">
                <a:effectLst/>
                <a:latin typeface="Times New Roman" panose="02020603050405020304" pitchFamily="18" charset="0"/>
                <a:ea typeface="Calibri" panose="020F0502020204030204" pitchFamily="34" charset="0"/>
                <a:cs typeface="Times New Roman" panose="02020603050405020304" pitchFamily="18" charset="0"/>
              </a:rPr>
              <a:t>Triển khai các chiến lược tối ưu hóa hoạt động trong mùa hè</a:t>
            </a:r>
          </a:p>
          <a:p>
            <a:pPr marL="285750" marR="0" indent="-285750">
              <a:lnSpc>
                <a:spcPct val="150000"/>
              </a:lnSpc>
              <a:spcBef>
                <a:spcPts val="0"/>
              </a:spcBef>
              <a:spcAft>
                <a:spcPts val="0"/>
              </a:spcAft>
              <a:buFont typeface="Arial" panose="020B0604020202020204" pitchFamily="34" charset="0"/>
              <a:buChar char="•"/>
            </a:pPr>
            <a:r>
              <a:rPr lang="vi-VN" kern="100">
                <a:effectLst/>
                <a:latin typeface="Times New Roman" panose="02020603050405020304" pitchFamily="18" charset="0"/>
                <a:ea typeface="Calibri" panose="020F0502020204030204" pitchFamily="34" charset="0"/>
                <a:cs typeface="Times New Roman" panose="02020603050405020304" pitchFamily="18" charset="0"/>
              </a:rPr>
              <a:t>Chiến lược marketing theo đối tượng khách hàng</a:t>
            </a:r>
            <a:endParaRPr lang="en-US" kern="10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50000"/>
              </a:lnSpc>
              <a:spcBef>
                <a:spcPts val="0"/>
              </a:spcBef>
              <a:spcAft>
                <a:spcPts val="0"/>
              </a:spcAft>
              <a:buFont typeface="Arial" panose="020B0604020202020204" pitchFamily="34" charset="0"/>
              <a:buChar char="•"/>
            </a:pPr>
            <a:r>
              <a:rPr lang="vi-VN" kern="100">
                <a:effectLst/>
                <a:latin typeface="Times New Roman" panose="02020603050405020304" pitchFamily="18" charset="0"/>
                <a:ea typeface="Calibri" panose="020F0502020204030204" pitchFamily="34" charset="0"/>
                <a:cs typeface="Times New Roman" panose="02020603050405020304" pitchFamily="18" charset="0"/>
              </a:rPr>
              <a:t>Thu thập và phân tích phản hồi khách hàng</a:t>
            </a:r>
            <a:endParaRPr lang="en-US" kern="100">
              <a:effectLst/>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50000"/>
              </a:lnSpc>
              <a:spcBef>
                <a:spcPts val="0"/>
              </a:spcBef>
              <a:spcAft>
                <a:spcPts val="0"/>
              </a:spcAft>
              <a:buFont typeface="Arial" panose="020B0604020202020204" pitchFamily="34" charset="0"/>
              <a:buChar char="•"/>
            </a:pPr>
            <a:r>
              <a:rPr lang="vi-VN" kern="100">
                <a:effectLst/>
                <a:latin typeface="Times New Roman" panose="02020603050405020304" pitchFamily="18" charset="0"/>
                <a:ea typeface="Calibri" panose="020F0502020204030204" pitchFamily="34" charset="0"/>
                <a:cs typeface="Times New Roman" panose="02020603050405020304" pitchFamily="18" charset="0"/>
              </a:rPr>
              <a:t>Liên tục theo dõi hiệu suất bán hàng</a:t>
            </a:r>
          </a:p>
        </p:txBody>
      </p:sp>
      <p:sp>
        <p:nvSpPr>
          <p:cNvPr id="8" name="TextBox 7">
            <a:extLst>
              <a:ext uri="{FF2B5EF4-FFF2-40B4-BE49-F238E27FC236}">
                <a16:creationId xmlns:a16="http://schemas.microsoft.com/office/drawing/2014/main" id="{93B4449A-B567-924A-3B40-04984317FA61}"/>
              </a:ext>
            </a:extLst>
          </p:cNvPr>
          <p:cNvSpPr txBox="1"/>
          <p:nvPr/>
        </p:nvSpPr>
        <p:spPr>
          <a:xfrm>
            <a:off x="719999" y="2766706"/>
            <a:ext cx="6983389" cy="746166"/>
          </a:xfrm>
          <a:prstGeom prst="rect">
            <a:avLst/>
          </a:prstGeom>
          <a:noFill/>
        </p:spPr>
        <p:txBody>
          <a:bodyPr wrap="square">
            <a:spAutoFit/>
          </a:bodyPr>
          <a:lstStyle/>
          <a:p>
            <a:pPr marL="0" marR="0">
              <a:lnSpc>
                <a:spcPct val="150000"/>
              </a:lnSpc>
              <a:spcBef>
                <a:spcPts val="0"/>
              </a:spcBef>
              <a:spcAft>
                <a:spcPts val="0"/>
              </a:spcAft>
            </a:pPr>
            <a:r>
              <a:rPr lang="en-US" sz="1600" b="1" kern="100">
                <a:latin typeface="Times New Roman" panose="02020603050405020304" pitchFamily="18" charset="0"/>
                <a:ea typeface="Calibri" panose="020F0502020204030204" pitchFamily="34" charset="0"/>
                <a:cs typeface="Times New Roman" panose="02020603050405020304" pitchFamily="18" charset="0"/>
              </a:rPr>
              <a:t>Đầu tư vào phương thức bán hàng:</a:t>
            </a:r>
          </a:p>
          <a:p>
            <a:pPr marL="285750" marR="0" indent="-285750">
              <a:lnSpc>
                <a:spcPct val="150000"/>
              </a:lnSpc>
              <a:spcBef>
                <a:spcPts val="0"/>
              </a:spcBef>
              <a:spcAft>
                <a:spcPts val="0"/>
              </a:spcAft>
              <a:buFont typeface="Arial" panose="020B0604020202020204" pitchFamily="34" charset="0"/>
              <a:buChar char="•"/>
            </a:pPr>
            <a:r>
              <a:rPr lang="vi-VN" kern="100">
                <a:effectLst/>
                <a:latin typeface="Times New Roman" panose="02020603050405020304" pitchFamily="18" charset="0"/>
                <a:ea typeface="Calibri" panose="020F0502020204030204" pitchFamily="34" charset="0"/>
                <a:cs typeface="Times New Roman" panose="02020603050405020304" pitchFamily="18" charset="0"/>
              </a:rPr>
              <a:t>Tập trung vào phương thức bán hàng In-store</a:t>
            </a:r>
            <a:r>
              <a:rPr lang="en-US" kern="100">
                <a:effectLst/>
                <a:latin typeface="Times New Roman" panose="02020603050405020304" pitchFamily="18" charset="0"/>
                <a:ea typeface="Calibri" panose="020F0502020204030204" pitchFamily="34" charset="0"/>
                <a:cs typeface="Times New Roman" panose="02020603050405020304" pitchFamily="18" charset="0"/>
              </a:rPr>
              <a:t> và nâng cao nền tảng bán hàng Online</a:t>
            </a:r>
          </a:p>
        </p:txBody>
      </p:sp>
      <p:sp>
        <p:nvSpPr>
          <p:cNvPr id="9" name="TextBox 8">
            <a:extLst>
              <a:ext uri="{FF2B5EF4-FFF2-40B4-BE49-F238E27FC236}">
                <a16:creationId xmlns:a16="http://schemas.microsoft.com/office/drawing/2014/main" id="{BB5484A7-3132-8D6B-888D-734FA83EDEFB}"/>
              </a:ext>
            </a:extLst>
          </p:cNvPr>
          <p:cNvSpPr txBox="1"/>
          <p:nvPr/>
        </p:nvSpPr>
        <p:spPr>
          <a:xfrm>
            <a:off x="720000" y="3591109"/>
            <a:ext cx="4723508" cy="1069332"/>
          </a:xfrm>
          <a:prstGeom prst="rect">
            <a:avLst/>
          </a:prstGeom>
          <a:noFill/>
        </p:spPr>
        <p:txBody>
          <a:bodyPr wrap="square">
            <a:spAutoFit/>
          </a:bodyPr>
          <a:lstStyle/>
          <a:p>
            <a:pPr marL="0" marR="0">
              <a:lnSpc>
                <a:spcPct val="150000"/>
              </a:lnSpc>
              <a:spcBef>
                <a:spcPts val="0"/>
              </a:spcBef>
              <a:spcAft>
                <a:spcPts val="0"/>
              </a:spcAft>
            </a:pPr>
            <a:r>
              <a:rPr lang="en-US" sz="1600" b="1" kern="100">
                <a:latin typeface="Times New Roman" panose="02020603050405020304" pitchFamily="18" charset="0"/>
                <a:ea typeface="Calibri" panose="020F0502020204030204" pitchFamily="34" charset="0"/>
                <a:cs typeface="Times New Roman" panose="02020603050405020304" pitchFamily="18" charset="0"/>
              </a:rPr>
              <a:t>Mở rộng đối tác chiến lược:</a:t>
            </a:r>
          </a:p>
          <a:p>
            <a:pPr marL="285750" marR="0" indent="-285750">
              <a:lnSpc>
                <a:spcPct val="150000"/>
              </a:lnSpc>
              <a:spcBef>
                <a:spcPts val="0"/>
              </a:spcBef>
              <a:spcAft>
                <a:spcPts val="0"/>
              </a:spcAft>
              <a:buFont typeface="Arial" panose="020B0604020202020204" pitchFamily="34" charset="0"/>
              <a:buChar char="•"/>
            </a:pPr>
            <a:r>
              <a:rPr lang="vi-VN" kern="100">
                <a:latin typeface="Times New Roman" panose="02020603050405020304" pitchFamily="18" charset="0"/>
                <a:ea typeface="Calibri" panose="020F0502020204030204" pitchFamily="34" charset="0"/>
                <a:cs typeface="Times New Roman" panose="02020603050405020304" pitchFamily="18" charset="0"/>
              </a:rPr>
              <a:t>Tăng cường quan hệ đối tác với các nhà bán lẻ hiệu quả</a:t>
            </a:r>
            <a:endParaRPr lang="en-US" kern="100">
              <a:latin typeface="Times New Roman" panose="02020603050405020304" pitchFamily="18" charset="0"/>
              <a:ea typeface="Calibri" panose="020F0502020204030204" pitchFamily="34" charset="0"/>
              <a:cs typeface="Times New Roman" panose="02020603050405020304" pitchFamily="18" charset="0"/>
            </a:endParaRPr>
          </a:p>
          <a:p>
            <a:pPr marL="285750" marR="0" indent="-285750">
              <a:lnSpc>
                <a:spcPct val="150000"/>
              </a:lnSpc>
              <a:spcBef>
                <a:spcPts val="0"/>
              </a:spcBef>
              <a:spcAft>
                <a:spcPts val="0"/>
              </a:spcAft>
              <a:buFont typeface="Arial" panose="020B0604020202020204" pitchFamily="34" charset="0"/>
              <a:buChar char="•"/>
            </a:pPr>
            <a:r>
              <a:rPr lang="en-US" kern="100">
                <a:latin typeface="Times New Roman" panose="02020603050405020304" pitchFamily="18" charset="0"/>
                <a:ea typeface="Calibri" panose="020F0502020204030204" pitchFamily="34" charset="0"/>
                <a:cs typeface="Times New Roman" panose="02020603050405020304" pitchFamily="18" charset="0"/>
              </a:rPr>
              <a:t>Mở rộng hoạt động tại các khu vực có hiệu suất cao</a:t>
            </a:r>
          </a:p>
        </p:txBody>
      </p:sp>
    </p:spTree>
    <p:extLst>
      <p:ext uri="{BB962C8B-B14F-4D97-AF65-F5344CB8AC3E}">
        <p14:creationId xmlns:p14="http://schemas.microsoft.com/office/powerpoint/2010/main" val="746847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5" name="Google Shape;1905;p47"/>
          <p:cNvSpPr txBox="1">
            <a:spLocks/>
          </p:cNvSpPr>
          <p:nvPr/>
        </p:nvSpPr>
        <p:spPr>
          <a:xfrm>
            <a:off x="450126" y="1826500"/>
            <a:ext cx="8564478" cy="1058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e Vietnam Pro Black"/>
              <a:buNone/>
              <a:defRPr sz="3000" b="0" i="0" u="none" strike="noStrike" cap="none">
                <a:solidFill>
                  <a:schemeClr val="dk1"/>
                </a:solidFill>
                <a:latin typeface="Be Vietnam Pro Black"/>
                <a:ea typeface="Be Vietnam Pro Black"/>
                <a:cs typeface="Be Vietnam Pro Black"/>
                <a:sym typeface="Be Vietnam Pro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4800"/>
              <a:t>THANKS FOR LISTENING!</a:t>
            </a:r>
          </a:p>
        </p:txBody>
      </p:sp>
    </p:spTree>
    <p:extLst>
      <p:ext uri="{BB962C8B-B14F-4D97-AF65-F5344CB8AC3E}">
        <p14:creationId xmlns:p14="http://schemas.microsoft.com/office/powerpoint/2010/main" val="1679776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1"/>
        <p:cNvGrpSpPr/>
        <p:nvPr/>
      </p:nvGrpSpPr>
      <p:grpSpPr>
        <a:xfrm>
          <a:off x="0" y="0"/>
          <a:ext cx="0" cy="0"/>
          <a:chOff x="0" y="0"/>
          <a:chExt cx="0" cy="0"/>
        </a:xfrm>
      </p:grpSpPr>
      <p:sp>
        <p:nvSpPr>
          <p:cNvPr id="1552" name="Google Shape;1552;p37"/>
          <p:cNvSpPr txBox="1">
            <a:spLocks noGrp="1"/>
          </p:cNvSpPr>
          <p:nvPr>
            <p:ph type="title"/>
          </p:nvPr>
        </p:nvSpPr>
        <p:spPr>
          <a:xfrm>
            <a:off x="717750" y="445025"/>
            <a:ext cx="7708500" cy="53857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TIMELINE</a:t>
            </a:r>
            <a:endParaRPr/>
          </a:p>
        </p:txBody>
      </p:sp>
      <p:sp>
        <p:nvSpPr>
          <p:cNvPr id="1553" name="Google Shape;1553;p37"/>
          <p:cNvSpPr txBox="1">
            <a:spLocks noGrp="1"/>
          </p:cNvSpPr>
          <p:nvPr>
            <p:ph type="subTitle" idx="4294967295"/>
          </p:nvPr>
        </p:nvSpPr>
        <p:spPr>
          <a:xfrm>
            <a:off x="2535869" y="2041603"/>
            <a:ext cx="1791972" cy="640200"/>
          </a:xfrm>
          <a:prstGeom prst="rect">
            <a:avLst/>
          </a:prstGeom>
          <a:solidFill>
            <a:schemeClr val="accent3"/>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Be Vietnam Pro Black"/>
                <a:ea typeface="Be Vietnam Pro Black"/>
                <a:cs typeface="Be Vietnam Pro Black"/>
                <a:sym typeface="Be Vietnam Pro Black"/>
              </a:rPr>
              <a:t>DASHBOARD</a:t>
            </a:r>
            <a:endParaRPr sz="1800">
              <a:latin typeface="Be Vietnam Pro Black"/>
              <a:ea typeface="Be Vietnam Pro Black"/>
              <a:cs typeface="Be Vietnam Pro Black"/>
              <a:sym typeface="Be Vietnam Pro Black"/>
            </a:endParaRPr>
          </a:p>
        </p:txBody>
      </p:sp>
      <p:sp>
        <p:nvSpPr>
          <p:cNvPr id="1554" name="Google Shape;1554;p37"/>
          <p:cNvSpPr txBox="1">
            <a:spLocks noGrp="1"/>
          </p:cNvSpPr>
          <p:nvPr>
            <p:ph type="subTitle" idx="4294967295"/>
          </p:nvPr>
        </p:nvSpPr>
        <p:spPr>
          <a:xfrm>
            <a:off x="4362323" y="2086562"/>
            <a:ext cx="2866292" cy="53857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500" b="1"/>
              <a:t>Tình hình tổng quan Adidas</a:t>
            </a:r>
            <a:endParaRPr sz="1500" b="1"/>
          </a:p>
        </p:txBody>
      </p:sp>
      <p:sp>
        <p:nvSpPr>
          <p:cNvPr id="1555" name="Google Shape;1555;p37"/>
          <p:cNvSpPr txBox="1">
            <a:spLocks noGrp="1"/>
          </p:cNvSpPr>
          <p:nvPr>
            <p:ph type="subTitle" idx="4294967295"/>
          </p:nvPr>
        </p:nvSpPr>
        <p:spPr>
          <a:xfrm>
            <a:off x="2566388" y="2910382"/>
            <a:ext cx="1456500" cy="640200"/>
          </a:xfrm>
          <a:prstGeom prst="rect">
            <a:avLst/>
          </a:prstGeom>
          <a:solidFill>
            <a:schemeClr val="accent3"/>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Be Vietnam Pro Black"/>
                <a:ea typeface="Be Vietnam Pro Black"/>
                <a:cs typeface="Be Vietnam Pro Black"/>
                <a:sym typeface="Be Vietnam Pro Black"/>
              </a:rPr>
              <a:t>CHARTS</a:t>
            </a:r>
            <a:endParaRPr sz="1800">
              <a:latin typeface="Be Vietnam Pro Black"/>
              <a:ea typeface="Be Vietnam Pro Black"/>
              <a:cs typeface="Be Vietnam Pro Black"/>
              <a:sym typeface="Be Vietnam Pro Black"/>
            </a:endParaRPr>
          </a:p>
        </p:txBody>
      </p:sp>
      <p:sp>
        <p:nvSpPr>
          <p:cNvPr id="1556" name="Google Shape;1556;p37"/>
          <p:cNvSpPr txBox="1">
            <a:spLocks noGrp="1"/>
          </p:cNvSpPr>
          <p:nvPr>
            <p:ph type="subTitle" idx="4294967295"/>
          </p:nvPr>
        </p:nvSpPr>
        <p:spPr>
          <a:xfrm>
            <a:off x="3913018" y="2916609"/>
            <a:ext cx="2452223"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b="1"/>
              <a:t>Phân tích charts chi tiết</a:t>
            </a:r>
            <a:endParaRPr sz="1500" b="1"/>
          </a:p>
        </p:txBody>
      </p:sp>
      <p:sp>
        <p:nvSpPr>
          <p:cNvPr id="1557" name="Google Shape;1557;p37"/>
          <p:cNvSpPr txBox="1">
            <a:spLocks noGrp="1"/>
          </p:cNvSpPr>
          <p:nvPr>
            <p:ph type="subTitle" idx="4294967295"/>
          </p:nvPr>
        </p:nvSpPr>
        <p:spPr>
          <a:xfrm>
            <a:off x="2601501" y="3795293"/>
            <a:ext cx="1955871" cy="640200"/>
          </a:xfrm>
          <a:prstGeom prst="rect">
            <a:avLst/>
          </a:prstGeom>
          <a:solidFill>
            <a:schemeClr val="accent3"/>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800">
                <a:latin typeface="Be Vietnam Pro Black"/>
                <a:ea typeface="Be Vietnam Pro Black"/>
                <a:cs typeface="Be Vietnam Pro Black"/>
                <a:sym typeface="Be Vietnam Pro Black"/>
              </a:rPr>
              <a:t>CONCLUSION</a:t>
            </a:r>
            <a:endParaRPr sz="1800">
              <a:latin typeface="Be Vietnam Pro Black"/>
              <a:ea typeface="Be Vietnam Pro Black"/>
              <a:cs typeface="Be Vietnam Pro Black"/>
              <a:sym typeface="Be Vietnam Pro Black"/>
            </a:endParaRPr>
          </a:p>
        </p:txBody>
      </p:sp>
      <p:sp>
        <p:nvSpPr>
          <p:cNvPr id="1558" name="Google Shape;1558;p37"/>
          <p:cNvSpPr txBox="1">
            <a:spLocks noGrp="1"/>
          </p:cNvSpPr>
          <p:nvPr>
            <p:ph type="subTitle" idx="4294967295"/>
          </p:nvPr>
        </p:nvSpPr>
        <p:spPr>
          <a:xfrm>
            <a:off x="4557372" y="3791615"/>
            <a:ext cx="2020903"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b="1"/>
              <a:t>Kết luận và Đề xuất </a:t>
            </a:r>
            <a:endParaRPr sz="1500" b="1"/>
          </a:p>
        </p:txBody>
      </p:sp>
      <p:grpSp>
        <p:nvGrpSpPr>
          <p:cNvPr id="1568" name="Google Shape;1568;p37"/>
          <p:cNvGrpSpPr/>
          <p:nvPr/>
        </p:nvGrpSpPr>
        <p:grpSpPr>
          <a:xfrm>
            <a:off x="1659137" y="4012892"/>
            <a:ext cx="177852" cy="319992"/>
            <a:chOff x="5070000" y="4476700"/>
            <a:chExt cx="534250" cy="957200"/>
          </a:xfrm>
        </p:grpSpPr>
        <p:sp>
          <p:nvSpPr>
            <p:cNvPr id="1569" name="Google Shape;1569;p37"/>
            <p:cNvSpPr/>
            <p:nvPr/>
          </p:nvSpPr>
          <p:spPr>
            <a:xfrm>
              <a:off x="5129825" y="4476700"/>
              <a:ext cx="414600" cy="167325"/>
            </a:xfrm>
            <a:custGeom>
              <a:avLst/>
              <a:gdLst/>
              <a:ahLst/>
              <a:cxnLst/>
              <a:rect l="l" t="t" r="r" b="b"/>
              <a:pathLst>
                <a:path w="16584" h="6693" extrusionOk="0">
                  <a:moveTo>
                    <a:pt x="2375" y="0"/>
                  </a:moveTo>
                  <a:lnTo>
                    <a:pt x="2132" y="19"/>
                  </a:lnTo>
                  <a:lnTo>
                    <a:pt x="1908" y="38"/>
                  </a:lnTo>
                  <a:lnTo>
                    <a:pt x="1665" y="112"/>
                  </a:lnTo>
                  <a:lnTo>
                    <a:pt x="1459" y="187"/>
                  </a:lnTo>
                  <a:lnTo>
                    <a:pt x="1253" y="281"/>
                  </a:lnTo>
                  <a:lnTo>
                    <a:pt x="1048" y="411"/>
                  </a:lnTo>
                  <a:lnTo>
                    <a:pt x="861" y="542"/>
                  </a:lnTo>
                  <a:lnTo>
                    <a:pt x="693" y="692"/>
                  </a:lnTo>
                  <a:lnTo>
                    <a:pt x="543" y="879"/>
                  </a:lnTo>
                  <a:lnTo>
                    <a:pt x="393" y="1047"/>
                  </a:lnTo>
                  <a:lnTo>
                    <a:pt x="281" y="1253"/>
                  </a:lnTo>
                  <a:lnTo>
                    <a:pt x="188" y="1458"/>
                  </a:lnTo>
                  <a:lnTo>
                    <a:pt x="94" y="1683"/>
                  </a:lnTo>
                  <a:lnTo>
                    <a:pt x="38" y="1907"/>
                  </a:lnTo>
                  <a:lnTo>
                    <a:pt x="1" y="2150"/>
                  </a:lnTo>
                  <a:lnTo>
                    <a:pt x="1" y="2393"/>
                  </a:lnTo>
                  <a:lnTo>
                    <a:pt x="1" y="4300"/>
                  </a:lnTo>
                  <a:lnTo>
                    <a:pt x="1" y="4543"/>
                  </a:lnTo>
                  <a:lnTo>
                    <a:pt x="38" y="4767"/>
                  </a:lnTo>
                  <a:lnTo>
                    <a:pt x="94" y="5010"/>
                  </a:lnTo>
                  <a:lnTo>
                    <a:pt x="188" y="5216"/>
                  </a:lnTo>
                  <a:lnTo>
                    <a:pt x="281" y="5422"/>
                  </a:lnTo>
                  <a:lnTo>
                    <a:pt x="393" y="5627"/>
                  </a:lnTo>
                  <a:lnTo>
                    <a:pt x="543" y="5814"/>
                  </a:lnTo>
                  <a:lnTo>
                    <a:pt x="693" y="5982"/>
                  </a:lnTo>
                  <a:lnTo>
                    <a:pt x="861" y="6132"/>
                  </a:lnTo>
                  <a:lnTo>
                    <a:pt x="1048" y="6282"/>
                  </a:lnTo>
                  <a:lnTo>
                    <a:pt x="1253" y="6394"/>
                  </a:lnTo>
                  <a:lnTo>
                    <a:pt x="1459" y="6487"/>
                  </a:lnTo>
                  <a:lnTo>
                    <a:pt x="1665" y="6581"/>
                  </a:lnTo>
                  <a:lnTo>
                    <a:pt x="1908" y="6637"/>
                  </a:lnTo>
                  <a:lnTo>
                    <a:pt x="2132" y="6674"/>
                  </a:lnTo>
                  <a:lnTo>
                    <a:pt x="2375" y="6693"/>
                  </a:lnTo>
                  <a:lnTo>
                    <a:pt x="14190" y="6693"/>
                  </a:lnTo>
                  <a:lnTo>
                    <a:pt x="14433" y="6674"/>
                  </a:lnTo>
                  <a:lnTo>
                    <a:pt x="14658" y="6637"/>
                  </a:lnTo>
                  <a:lnTo>
                    <a:pt x="14901" y="6581"/>
                  </a:lnTo>
                  <a:lnTo>
                    <a:pt x="15106" y="6487"/>
                  </a:lnTo>
                  <a:lnTo>
                    <a:pt x="15331" y="6394"/>
                  </a:lnTo>
                  <a:lnTo>
                    <a:pt x="15518" y="6282"/>
                  </a:lnTo>
                  <a:lnTo>
                    <a:pt x="15704" y="6132"/>
                  </a:lnTo>
                  <a:lnTo>
                    <a:pt x="15873" y="5982"/>
                  </a:lnTo>
                  <a:lnTo>
                    <a:pt x="16022" y="5814"/>
                  </a:lnTo>
                  <a:lnTo>
                    <a:pt x="16172" y="5627"/>
                  </a:lnTo>
                  <a:lnTo>
                    <a:pt x="16284" y="5422"/>
                  </a:lnTo>
                  <a:lnTo>
                    <a:pt x="16396" y="5216"/>
                  </a:lnTo>
                  <a:lnTo>
                    <a:pt x="16471" y="5010"/>
                  </a:lnTo>
                  <a:lnTo>
                    <a:pt x="16527" y="4767"/>
                  </a:lnTo>
                  <a:lnTo>
                    <a:pt x="16564" y="4543"/>
                  </a:lnTo>
                  <a:lnTo>
                    <a:pt x="16583" y="4300"/>
                  </a:lnTo>
                  <a:lnTo>
                    <a:pt x="16583" y="2393"/>
                  </a:lnTo>
                  <a:lnTo>
                    <a:pt x="16564" y="2150"/>
                  </a:lnTo>
                  <a:lnTo>
                    <a:pt x="16527" y="1907"/>
                  </a:lnTo>
                  <a:lnTo>
                    <a:pt x="16471" y="1683"/>
                  </a:lnTo>
                  <a:lnTo>
                    <a:pt x="16396" y="1458"/>
                  </a:lnTo>
                  <a:lnTo>
                    <a:pt x="16284" y="1253"/>
                  </a:lnTo>
                  <a:lnTo>
                    <a:pt x="16172" y="1047"/>
                  </a:lnTo>
                  <a:lnTo>
                    <a:pt x="16022" y="879"/>
                  </a:lnTo>
                  <a:lnTo>
                    <a:pt x="15873" y="692"/>
                  </a:lnTo>
                  <a:lnTo>
                    <a:pt x="15704" y="542"/>
                  </a:lnTo>
                  <a:lnTo>
                    <a:pt x="15518" y="411"/>
                  </a:lnTo>
                  <a:lnTo>
                    <a:pt x="15331" y="281"/>
                  </a:lnTo>
                  <a:lnTo>
                    <a:pt x="15106" y="187"/>
                  </a:lnTo>
                  <a:lnTo>
                    <a:pt x="14901" y="112"/>
                  </a:lnTo>
                  <a:lnTo>
                    <a:pt x="14658" y="38"/>
                  </a:lnTo>
                  <a:lnTo>
                    <a:pt x="14433" y="19"/>
                  </a:lnTo>
                  <a:lnTo>
                    <a:pt x="141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7"/>
            <p:cNvSpPr/>
            <p:nvPr/>
          </p:nvSpPr>
          <p:spPr>
            <a:xfrm>
              <a:off x="5070000" y="4997800"/>
              <a:ext cx="534250" cy="212675"/>
            </a:xfrm>
            <a:custGeom>
              <a:avLst/>
              <a:gdLst/>
              <a:ahLst/>
              <a:cxnLst/>
              <a:rect l="l" t="t" r="r" b="b"/>
              <a:pathLst>
                <a:path w="21370" h="8507" extrusionOk="0">
                  <a:moveTo>
                    <a:pt x="13779" y="3142"/>
                  </a:moveTo>
                  <a:lnTo>
                    <a:pt x="13891" y="3160"/>
                  </a:lnTo>
                  <a:lnTo>
                    <a:pt x="14097" y="3216"/>
                  </a:lnTo>
                  <a:lnTo>
                    <a:pt x="14284" y="3329"/>
                  </a:lnTo>
                  <a:lnTo>
                    <a:pt x="14452" y="3459"/>
                  </a:lnTo>
                  <a:lnTo>
                    <a:pt x="14602" y="3628"/>
                  </a:lnTo>
                  <a:lnTo>
                    <a:pt x="14695" y="3815"/>
                  </a:lnTo>
                  <a:lnTo>
                    <a:pt x="14770" y="4020"/>
                  </a:lnTo>
                  <a:lnTo>
                    <a:pt x="14789" y="4132"/>
                  </a:lnTo>
                  <a:lnTo>
                    <a:pt x="14789" y="4263"/>
                  </a:lnTo>
                  <a:lnTo>
                    <a:pt x="14789" y="4375"/>
                  </a:lnTo>
                  <a:lnTo>
                    <a:pt x="14770" y="4488"/>
                  </a:lnTo>
                  <a:lnTo>
                    <a:pt x="14695" y="4693"/>
                  </a:lnTo>
                  <a:lnTo>
                    <a:pt x="14602" y="4880"/>
                  </a:lnTo>
                  <a:lnTo>
                    <a:pt x="14452" y="5048"/>
                  </a:lnTo>
                  <a:lnTo>
                    <a:pt x="14284" y="5179"/>
                  </a:lnTo>
                  <a:lnTo>
                    <a:pt x="14097" y="5291"/>
                  </a:lnTo>
                  <a:lnTo>
                    <a:pt x="13891" y="5348"/>
                  </a:lnTo>
                  <a:lnTo>
                    <a:pt x="13779" y="5366"/>
                  </a:lnTo>
                  <a:lnTo>
                    <a:pt x="13667" y="5385"/>
                  </a:lnTo>
                  <a:lnTo>
                    <a:pt x="7685" y="5385"/>
                  </a:lnTo>
                  <a:lnTo>
                    <a:pt x="7572" y="5366"/>
                  </a:lnTo>
                  <a:lnTo>
                    <a:pt x="7460" y="5348"/>
                  </a:lnTo>
                  <a:lnTo>
                    <a:pt x="7255" y="5291"/>
                  </a:lnTo>
                  <a:lnTo>
                    <a:pt x="7068" y="5179"/>
                  </a:lnTo>
                  <a:lnTo>
                    <a:pt x="6899" y="5048"/>
                  </a:lnTo>
                  <a:lnTo>
                    <a:pt x="6768" y="4880"/>
                  </a:lnTo>
                  <a:lnTo>
                    <a:pt x="6656" y="4693"/>
                  </a:lnTo>
                  <a:lnTo>
                    <a:pt x="6600" y="4488"/>
                  </a:lnTo>
                  <a:lnTo>
                    <a:pt x="6582" y="4375"/>
                  </a:lnTo>
                  <a:lnTo>
                    <a:pt x="6563" y="4263"/>
                  </a:lnTo>
                  <a:lnTo>
                    <a:pt x="6582" y="4132"/>
                  </a:lnTo>
                  <a:lnTo>
                    <a:pt x="6600" y="4020"/>
                  </a:lnTo>
                  <a:lnTo>
                    <a:pt x="6656" y="3815"/>
                  </a:lnTo>
                  <a:lnTo>
                    <a:pt x="6768" y="3628"/>
                  </a:lnTo>
                  <a:lnTo>
                    <a:pt x="6899" y="3459"/>
                  </a:lnTo>
                  <a:lnTo>
                    <a:pt x="7068" y="3329"/>
                  </a:lnTo>
                  <a:lnTo>
                    <a:pt x="7255" y="3216"/>
                  </a:lnTo>
                  <a:lnTo>
                    <a:pt x="7460" y="3160"/>
                  </a:lnTo>
                  <a:lnTo>
                    <a:pt x="7572" y="3142"/>
                  </a:lnTo>
                  <a:close/>
                  <a:moveTo>
                    <a:pt x="1" y="1"/>
                  </a:moveTo>
                  <a:lnTo>
                    <a:pt x="1" y="8507"/>
                  </a:lnTo>
                  <a:lnTo>
                    <a:pt x="21369" y="8507"/>
                  </a:lnTo>
                  <a:lnTo>
                    <a:pt x="21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7"/>
            <p:cNvSpPr/>
            <p:nvPr/>
          </p:nvSpPr>
          <p:spPr>
            <a:xfrm>
              <a:off x="5070000" y="5266550"/>
              <a:ext cx="534250" cy="167350"/>
            </a:xfrm>
            <a:custGeom>
              <a:avLst/>
              <a:gdLst/>
              <a:ahLst/>
              <a:cxnLst/>
              <a:rect l="l" t="t" r="r" b="b"/>
              <a:pathLst>
                <a:path w="21370" h="6694" extrusionOk="0">
                  <a:moveTo>
                    <a:pt x="1" y="0"/>
                  </a:moveTo>
                  <a:lnTo>
                    <a:pt x="1" y="3178"/>
                  </a:lnTo>
                  <a:lnTo>
                    <a:pt x="20" y="3534"/>
                  </a:lnTo>
                  <a:lnTo>
                    <a:pt x="57" y="3889"/>
                  </a:lnTo>
                  <a:lnTo>
                    <a:pt x="151" y="4225"/>
                  </a:lnTo>
                  <a:lnTo>
                    <a:pt x="263" y="4543"/>
                  </a:lnTo>
                  <a:lnTo>
                    <a:pt x="412" y="4861"/>
                  </a:lnTo>
                  <a:lnTo>
                    <a:pt x="599" y="5141"/>
                  </a:lnTo>
                  <a:lnTo>
                    <a:pt x="805" y="5403"/>
                  </a:lnTo>
                  <a:lnTo>
                    <a:pt x="1029" y="5665"/>
                  </a:lnTo>
                  <a:lnTo>
                    <a:pt x="1272" y="5889"/>
                  </a:lnTo>
                  <a:lnTo>
                    <a:pt x="1553" y="6095"/>
                  </a:lnTo>
                  <a:lnTo>
                    <a:pt x="1833" y="6263"/>
                  </a:lnTo>
                  <a:lnTo>
                    <a:pt x="2132" y="6413"/>
                  </a:lnTo>
                  <a:lnTo>
                    <a:pt x="2469" y="6525"/>
                  </a:lnTo>
                  <a:lnTo>
                    <a:pt x="2805" y="6618"/>
                  </a:lnTo>
                  <a:lnTo>
                    <a:pt x="3142" y="6674"/>
                  </a:lnTo>
                  <a:lnTo>
                    <a:pt x="3497" y="6693"/>
                  </a:lnTo>
                  <a:lnTo>
                    <a:pt x="17854" y="6693"/>
                  </a:lnTo>
                  <a:lnTo>
                    <a:pt x="18210" y="6674"/>
                  </a:lnTo>
                  <a:lnTo>
                    <a:pt x="18565" y="6618"/>
                  </a:lnTo>
                  <a:lnTo>
                    <a:pt x="18901" y="6525"/>
                  </a:lnTo>
                  <a:lnTo>
                    <a:pt x="19219" y="6413"/>
                  </a:lnTo>
                  <a:lnTo>
                    <a:pt x="19518" y="6263"/>
                  </a:lnTo>
                  <a:lnTo>
                    <a:pt x="19817" y="6095"/>
                  </a:lnTo>
                  <a:lnTo>
                    <a:pt x="20079" y="5889"/>
                  </a:lnTo>
                  <a:lnTo>
                    <a:pt x="20322" y="5665"/>
                  </a:lnTo>
                  <a:lnTo>
                    <a:pt x="20565" y="5403"/>
                  </a:lnTo>
                  <a:lnTo>
                    <a:pt x="20752" y="5141"/>
                  </a:lnTo>
                  <a:lnTo>
                    <a:pt x="20939" y="4861"/>
                  </a:lnTo>
                  <a:lnTo>
                    <a:pt x="21089" y="4543"/>
                  </a:lnTo>
                  <a:lnTo>
                    <a:pt x="21201" y="4225"/>
                  </a:lnTo>
                  <a:lnTo>
                    <a:pt x="21294" y="3889"/>
                  </a:lnTo>
                  <a:lnTo>
                    <a:pt x="21350" y="3534"/>
                  </a:lnTo>
                  <a:lnTo>
                    <a:pt x="21369" y="3178"/>
                  </a:lnTo>
                  <a:lnTo>
                    <a:pt x="213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7"/>
            <p:cNvSpPr/>
            <p:nvPr/>
          </p:nvSpPr>
          <p:spPr>
            <a:xfrm>
              <a:off x="5070000" y="4699625"/>
              <a:ext cx="534250" cy="242125"/>
            </a:xfrm>
            <a:custGeom>
              <a:avLst/>
              <a:gdLst/>
              <a:ahLst/>
              <a:cxnLst/>
              <a:rect l="l" t="t" r="r" b="b"/>
              <a:pathLst>
                <a:path w="21370" h="9685" extrusionOk="0">
                  <a:moveTo>
                    <a:pt x="5965" y="1"/>
                  </a:moveTo>
                  <a:lnTo>
                    <a:pt x="5965" y="1907"/>
                  </a:lnTo>
                  <a:lnTo>
                    <a:pt x="5647" y="1926"/>
                  </a:lnTo>
                  <a:lnTo>
                    <a:pt x="5329" y="1945"/>
                  </a:lnTo>
                  <a:lnTo>
                    <a:pt x="5030" y="1982"/>
                  </a:lnTo>
                  <a:lnTo>
                    <a:pt x="4712" y="2038"/>
                  </a:lnTo>
                  <a:lnTo>
                    <a:pt x="4413" y="2113"/>
                  </a:lnTo>
                  <a:lnTo>
                    <a:pt x="4133" y="2188"/>
                  </a:lnTo>
                  <a:lnTo>
                    <a:pt x="3852" y="2281"/>
                  </a:lnTo>
                  <a:lnTo>
                    <a:pt x="3572" y="2393"/>
                  </a:lnTo>
                  <a:lnTo>
                    <a:pt x="3310" y="2524"/>
                  </a:lnTo>
                  <a:lnTo>
                    <a:pt x="3048" y="2655"/>
                  </a:lnTo>
                  <a:lnTo>
                    <a:pt x="2805" y="2786"/>
                  </a:lnTo>
                  <a:lnTo>
                    <a:pt x="2562" y="2954"/>
                  </a:lnTo>
                  <a:lnTo>
                    <a:pt x="2319" y="3123"/>
                  </a:lnTo>
                  <a:lnTo>
                    <a:pt x="2095" y="3291"/>
                  </a:lnTo>
                  <a:lnTo>
                    <a:pt x="1889" y="3496"/>
                  </a:lnTo>
                  <a:lnTo>
                    <a:pt x="1684" y="3683"/>
                  </a:lnTo>
                  <a:lnTo>
                    <a:pt x="1497" y="3889"/>
                  </a:lnTo>
                  <a:lnTo>
                    <a:pt x="1310" y="4113"/>
                  </a:lnTo>
                  <a:lnTo>
                    <a:pt x="1141" y="4338"/>
                  </a:lnTo>
                  <a:lnTo>
                    <a:pt x="973" y="4562"/>
                  </a:lnTo>
                  <a:lnTo>
                    <a:pt x="824" y="4805"/>
                  </a:lnTo>
                  <a:lnTo>
                    <a:pt x="674" y="5048"/>
                  </a:lnTo>
                  <a:lnTo>
                    <a:pt x="562" y="5310"/>
                  </a:lnTo>
                  <a:lnTo>
                    <a:pt x="450" y="5572"/>
                  </a:lnTo>
                  <a:lnTo>
                    <a:pt x="337" y="5833"/>
                  </a:lnTo>
                  <a:lnTo>
                    <a:pt x="244" y="6095"/>
                  </a:lnTo>
                  <a:lnTo>
                    <a:pt x="169" y="6375"/>
                  </a:lnTo>
                  <a:lnTo>
                    <a:pt x="113" y="6656"/>
                  </a:lnTo>
                  <a:lnTo>
                    <a:pt x="57" y="6936"/>
                  </a:lnTo>
                  <a:lnTo>
                    <a:pt x="20" y="7235"/>
                  </a:lnTo>
                  <a:lnTo>
                    <a:pt x="1" y="7516"/>
                  </a:lnTo>
                  <a:lnTo>
                    <a:pt x="1" y="7815"/>
                  </a:lnTo>
                  <a:lnTo>
                    <a:pt x="1" y="9684"/>
                  </a:lnTo>
                  <a:lnTo>
                    <a:pt x="21369" y="9684"/>
                  </a:lnTo>
                  <a:lnTo>
                    <a:pt x="21369" y="7815"/>
                  </a:lnTo>
                  <a:lnTo>
                    <a:pt x="21350" y="7516"/>
                  </a:lnTo>
                  <a:lnTo>
                    <a:pt x="21332" y="7235"/>
                  </a:lnTo>
                  <a:lnTo>
                    <a:pt x="21294" y="6936"/>
                  </a:lnTo>
                  <a:lnTo>
                    <a:pt x="21238" y="6656"/>
                  </a:lnTo>
                  <a:lnTo>
                    <a:pt x="21182" y="6375"/>
                  </a:lnTo>
                  <a:lnTo>
                    <a:pt x="21107" y="6095"/>
                  </a:lnTo>
                  <a:lnTo>
                    <a:pt x="21014" y="5833"/>
                  </a:lnTo>
                  <a:lnTo>
                    <a:pt x="20920" y="5572"/>
                  </a:lnTo>
                  <a:lnTo>
                    <a:pt x="20808" y="5310"/>
                  </a:lnTo>
                  <a:lnTo>
                    <a:pt x="20677" y="5048"/>
                  </a:lnTo>
                  <a:lnTo>
                    <a:pt x="20528" y="4805"/>
                  </a:lnTo>
                  <a:lnTo>
                    <a:pt x="20378" y="4562"/>
                  </a:lnTo>
                  <a:lnTo>
                    <a:pt x="20229" y="4338"/>
                  </a:lnTo>
                  <a:lnTo>
                    <a:pt x="20042" y="4113"/>
                  </a:lnTo>
                  <a:lnTo>
                    <a:pt x="19873" y="3889"/>
                  </a:lnTo>
                  <a:lnTo>
                    <a:pt x="19668" y="3683"/>
                  </a:lnTo>
                  <a:lnTo>
                    <a:pt x="19462" y="3478"/>
                  </a:lnTo>
                  <a:lnTo>
                    <a:pt x="19257" y="3291"/>
                  </a:lnTo>
                  <a:lnTo>
                    <a:pt x="19032" y="3123"/>
                  </a:lnTo>
                  <a:lnTo>
                    <a:pt x="18789" y="2954"/>
                  </a:lnTo>
                  <a:lnTo>
                    <a:pt x="18565" y="2786"/>
                  </a:lnTo>
                  <a:lnTo>
                    <a:pt x="18303" y="2655"/>
                  </a:lnTo>
                  <a:lnTo>
                    <a:pt x="18041" y="2506"/>
                  </a:lnTo>
                  <a:lnTo>
                    <a:pt x="17780" y="2393"/>
                  </a:lnTo>
                  <a:lnTo>
                    <a:pt x="17499" y="2281"/>
                  </a:lnTo>
                  <a:lnTo>
                    <a:pt x="17219" y="2188"/>
                  </a:lnTo>
                  <a:lnTo>
                    <a:pt x="16938" y="2113"/>
                  </a:lnTo>
                  <a:lnTo>
                    <a:pt x="16639" y="2038"/>
                  </a:lnTo>
                  <a:lnTo>
                    <a:pt x="16340" y="1982"/>
                  </a:lnTo>
                  <a:lnTo>
                    <a:pt x="16022" y="1945"/>
                  </a:lnTo>
                  <a:lnTo>
                    <a:pt x="15705" y="1926"/>
                  </a:lnTo>
                  <a:lnTo>
                    <a:pt x="15387" y="1907"/>
                  </a:lnTo>
                  <a:lnTo>
                    <a:pt x="15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roup 19">
            <a:extLst>
              <a:ext uri="{FF2B5EF4-FFF2-40B4-BE49-F238E27FC236}">
                <a16:creationId xmlns:a16="http://schemas.microsoft.com/office/drawing/2014/main" id="{10F11671-DFD5-95A3-1BF4-0DFD63AA4466}"/>
              </a:ext>
            </a:extLst>
          </p:cNvPr>
          <p:cNvGrpSpPr/>
          <p:nvPr/>
        </p:nvGrpSpPr>
        <p:grpSpPr>
          <a:xfrm>
            <a:off x="1855137" y="1174728"/>
            <a:ext cx="646250" cy="3260911"/>
            <a:chOff x="1081996" y="1231931"/>
            <a:chExt cx="646250" cy="3260911"/>
          </a:xfrm>
        </p:grpSpPr>
        <p:sp>
          <p:nvSpPr>
            <p:cNvPr id="1561" name="Google Shape;1561;p37"/>
            <p:cNvSpPr/>
            <p:nvPr/>
          </p:nvSpPr>
          <p:spPr>
            <a:xfrm>
              <a:off x="1088046" y="2097950"/>
              <a:ext cx="640200" cy="6402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a:off x="1088046" y="2975296"/>
              <a:ext cx="640200" cy="6402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7"/>
            <p:cNvSpPr/>
            <p:nvPr/>
          </p:nvSpPr>
          <p:spPr>
            <a:xfrm>
              <a:off x="1088046" y="3852642"/>
              <a:ext cx="640200" cy="6402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5" name="Google Shape;1565;p37"/>
            <p:cNvCxnSpPr>
              <a:stCxn id="1561" idx="2"/>
              <a:endCxn id="1562" idx="0"/>
            </p:cNvCxnSpPr>
            <p:nvPr/>
          </p:nvCxnSpPr>
          <p:spPr>
            <a:xfrm>
              <a:off x="1408146" y="2738150"/>
              <a:ext cx="0" cy="237000"/>
            </a:xfrm>
            <a:prstGeom prst="straightConnector1">
              <a:avLst/>
            </a:prstGeom>
            <a:noFill/>
            <a:ln w="19050" cap="flat" cmpd="sng">
              <a:solidFill>
                <a:schemeClr val="dk1"/>
              </a:solidFill>
              <a:prstDash val="solid"/>
              <a:round/>
              <a:headEnd type="none" w="med" len="med"/>
              <a:tailEnd type="none" w="med" len="med"/>
            </a:ln>
          </p:spPr>
        </p:cxnSp>
        <p:cxnSp>
          <p:nvCxnSpPr>
            <p:cNvPr id="1566" name="Google Shape;1566;p37"/>
            <p:cNvCxnSpPr>
              <a:stCxn id="1562" idx="2"/>
              <a:endCxn id="1563" idx="0"/>
            </p:cNvCxnSpPr>
            <p:nvPr/>
          </p:nvCxnSpPr>
          <p:spPr>
            <a:xfrm>
              <a:off x="1408146" y="3615496"/>
              <a:ext cx="0" cy="237000"/>
            </a:xfrm>
            <a:prstGeom prst="straightConnector1">
              <a:avLst/>
            </a:prstGeom>
            <a:noFill/>
            <a:ln w="19050" cap="flat" cmpd="sng">
              <a:solidFill>
                <a:schemeClr val="dk1"/>
              </a:solidFill>
              <a:prstDash val="solid"/>
              <a:round/>
              <a:headEnd type="none" w="med" len="med"/>
              <a:tailEnd type="none" w="med" len="med"/>
            </a:ln>
          </p:spPr>
        </p:cxnSp>
        <p:sp>
          <p:nvSpPr>
            <p:cNvPr id="2" name="Google Shape;7068;p63">
              <a:extLst>
                <a:ext uri="{FF2B5EF4-FFF2-40B4-BE49-F238E27FC236}">
                  <a16:creationId xmlns:a16="http://schemas.microsoft.com/office/drawing/2014/main" id="{71BADA8C-9320-5317-9680-29A567CEA2AC}"/>
                </a:ext>
              </a:extLst>
            </p:cNvPr>
            <p:cNvSpPr/>
            <p:nvPr/>
          </p:nvSpPr>
          <p:spPr>
            <a:xfrm>
              <a:off x="1221760" y="225239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7163;p63">
              <a:extLst>
                <a:ext uri="{FF2B5EF4-FFF2-40B4-BE49-F238E27FC236}">
                  <a16:creationId xmlns:a16="http://schemas.microsoft.com/office/drawing/2014/main" id="{B2B92139-3CFA-B0B0-9289-819E9D9B03CD}"/>
                </a:ext>
              </a:extLst>
            </p:cNvPr>
            <p:cNvGrpSpPr/>
            <p:nvPr/>
          </p:nvGrpSpPr>
          <p:grpSpPr>
            <a:xfrm>
              <a:off x="1218461" y="3089028"/>
              <a:ext cx="368186" cy="366364"/>
              <a:chOff x="-62151950" y="4111775"/>
              <a:chExt cx="318225" cy="316650"/>
            </a:xfrm>
          </p:grpSpPr>
          <p:sp>
            <p:nvSpPr>
              <p:cNvPr id="4" name="Google Shape;7164;p63">
                <a:extLst>
                  <a:ext uri="{FF2B5EF4-FFF2-40B4-BE49-F238E27FC236}">
                    <a16:creationId xmlns:a16="http://schemas.microsoft.com/office/drawing/2014/main" id="{968FB74E-4BF4-DD93-EA32-7E86F407C530}"/>
                  </a:ext>
                </a:extLst>
              </p:cNvPr>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165;p63">
                <a:extLst>
                  <a:ext uri="{FF2B5EF4-FFF2-40B4-BE49-F238E27FC236}">
                    <a16:creationId xmlns:a16="http://schemas.microsoft.com/office/drawing/2014/main" id="{A207FC7A-1FAE-26CB-5F9D-55B412A5478B}"/>
                  </a:ext>
                </a:extLst>
              </p:cNvPr>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166;p63">
                <a:extLst>
                  <a:ext uri="{FF2B5EF4-FFF2-40B4-BE49-F238E27FC236}">
                    <a16:creationId xmlns:a16="http://schemas.microsoft.com/office/drawing/2014/main" id="{B7ADFA9C-9339-8E62-298B-F1B1F9D54521}"/>
                  </a:ext>
                </a:extLst>
              </p:cNvPr>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167;p63">
                <a:extLst>
                  <a:ext uri="{FF2B5EF4-FFF2-40B4-BE49-F238E27FC236}">
                    <a16:creationId xmlns:a16="http://schemas.microsoft.com/office/drawing/2014/main" id="{626E58C0-6582-2F04-8B05-57B8A81E720A}"/>
                  </a:ext>
                </a:extLst>
              </p:cNvPr>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7144;p63">
              <a:extLst>
                <a:ext uri="{FF2B5EF4-FFF2-40B4-BE49-F238E27FC236}">
                  <a16:creationId xmlns:a16="http://schemas.microsoft.com/office/drawing/2014/main" id="{98D5A851-6358-1732-DF72-E358928439DE}"/>
                </a:ext>
              </a:extLst>
            </p:cNvPr>
            <p:cNvGrpSpPr/>
            <p:nvPr/>
          </p:nvGrpSpPr>
          <p:grpSpPr>
            <a:xfrm>
              <a:off x="1218461" y="4012600"/>
              <a:ext cx="365438" cy="366364"/>
              <a:chOff x="-64044600" y="3360375"/>
              <a:chExt cx="315850" cy="316650"/>
            </a:xfrm>
          </p:grpSpPr>
          <p:sp>
            <p:nvSpPr>
              <p:cNvPr id="9" name="Google Shape;7145;p63">
                <a:extLst>
                  <a:ext uri="{FF2B5EF4-FFF2-40B4-BE49-F238E27FC236}">
                    <a16:creationId xmlns:a16="http://schemas.microsoft.com/office/drawing/2014/main" id="{63DED8B0-868E-515C-0B32-4D9BEB65C494}"/>
                  </a:ext>
                </a:extLst>
              </p:cNvPr>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146;p63">
                <a:extLst>
                  <a:ext uri="{FF2B5EF4-FFF2-40B4-BE49-F238E27FC236}">
                    <a16:creationId xmlns:a16="http://schemas.microsoft.com/office/drawing/2014/main" id="{36B8ABB6-981D-C160-4828-F7F961E21E66}"/>
                  </a:ext>
                </a:extLst>
              </p:cNvPr>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147;p63">
                <a:extLst>
                  <a:ext uri="{FF2B5EF4-FFF2-40B4-BE49-F238E27FC236}">
                    <a16:creationId xmlns:a16="http://schemas.microsoft.com/office/drawing/2014/main" id="{59BAD7D8-C673-39DD-6300-DAD43255887D}"/>
                  </a:ext>
                </a:extLst>
              </p:cNvPr>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 name="Google Shape;1565;p37">
              <a:extLst>
                <a:ext uri="{FF2B5EF4-FFF2-40B4-BE49-F238E27FC236}">
                  <a16:creationId xmlns:a16="http://schemas.microsoft.com/office/drawing/2014/main" id="{6B4CDBAF-D98A-1799-7806-5CF3F9E80701}"/>
                </a:ext>
              </a:extLst>
            </p:cNvPr>
            <p:cNvCxnSpPr/>
            <p:nvPr/>
          </p:nvCxnSpPr>
          <p:spPr>
            <a:xfrm>
              <a:off x="1400725" y="1860950"/>
              <a:ext cx="0" cy="237000"/>
            </a:xfrm>
            <a:prstGeom prst="straightConnector1">
              <a:avLst/>
            </a:prstGeom>
            <a:noFill/>
            <a:ln w="19050" cap="flat" cmpd="sng">
              <a:solidFill>
                <a:schemeClr val="dk1"/>
              </a:solidFill>
              <a:prstDash val="solid"/>
              <a:round/>
              <a:headEnd type="none" w="med" len="med"/>
              <a:tailEnd type="none" w="med" len="med"/>
            </a:ln>
          </p:spPr>
        </p:cxnSp>
        <p:sp>
          <p:nvSpPr>
            <p:cNvPr id="14" name="Google Shape;1561;p37">
              <a:extLst>
                <a:ext uri="{FF2B5EF4-FFF2-40B4-BE49-F238E27FC236}">
                  <a16:creationId xmlns:a16="http://schemas.microsoft.com/office/drawing/2014/main" id="{C01003A3-7729-F4F1-4FE1-015D3F5D635F}"/>
                </a:ext>
              </a:extLst>
            </p:cNvPr>
            <p:cNvSpPr/>
            <p:nvPr/>
          </p:nvSpPr>
          <p:spPr>
            <a:xfrm>
              <a:off x="1081996" y="1231931"/>
              <a:ext cx="640200" cy="6402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6365;p61">
              <a:extLst>
                <a:ext uri="{FF2B5EF4-FFF2-40B4-BE49-F238E27FC236}">
                  <a16:creationId xmlns:a16="http://schemas.microsoft.com/office/drawing/2014/main" id="{D54F39C5-BB02-1625-4D84-6A8B0B3E993B}"/>
                </a:ext>
              </a:extLst>
            </p:cNvPr>
            <p:cNvGrpSpPr/>
            <p:nvPr/>
          </p:nvGrpSpPr>
          <p:grpSpPr>
            <a:xfrm>
              <a:off x="1218461" y="1382395"/>
              <a:ext cx="342580" cy="339271"/>
              <a:chOff x="5049725" y="1435050"/>
              <a:chExt cx="486550" cy="481850"/>
            </a:xfrm>
          </p:grpSpPr>
          <p:sp>
            <p:nvSpPr>
              <p:cNvPr id="16" name="Google Shape;6366;p61">
                <a:extLst>
                  <a:ext uri="{FF2B5EF4-FFF2-40B4-BE49-F238E27FC236}">
                    <a16:creationId xmlns:a16="http://schemas.microsoft.com/office/drawing/2014/main" id="{A64FDAA5-0DA1-24DC-8846-60928950E491}"/>
                  </a:ext>
                </a:extLst>
              </p:cNvPr>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6367;p61">
                <a:extLst>
                  <a:ext uri="{FF2B5EF4-FFF2-40B4-BE49-F238E27FC236}">
                    <a16:creationId xmlns:a16="http://schemas.microsoft.com/office/drawing/2014/main" id="{56E0F901-776D-8082-7F60-6775A36640CF}"/>
                  </a:ext>
                </a:extLst>
              </p:cNvPr>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6368;p61">
                <a:extLst>
                  <a:ext uri="{FF2B5EF4-FFF2-40B4-BE49-F238E27FC236}">
                    <a16:creationId xmlns:a16="http://schemas.microsoft.com/office/drawing/2014/main" id="{25E005D0-A6A7-E2B8-88B8-A164DA9C69FF}"/>
                  </a:ext>
                </a:extLst>
              </p:cNvPr>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6369;p61">
                <a:extLst>
                  <a:ext uri="{FF2B5EF4-FFF2-40B4-BE49-F238E27FC236}">
                    <a16:creationId xmlns:a16="http://schemas.microsoft.com/office/drawing/2014/main" id="{E962E81B-7702-4411-FB23-DE224B304C53}"/>
                  </a:ext>
                </a:extLst>
              </p:cNvPr>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
        <p:nvSpPr>
          <p:cNvPr id="21" name="Google Shape;1553;p37">
            <a:extLst>
              <a:ext uri="{FF2B5EF4-FFF2-40B4-BE49-F238E27FC236}">
                <a16:creationId xmlns:a16="http://schemas.microsoft.com/office/drawing/2014/main" id="{06349688-E6E7-C21F-EFAC-B4C50DE343A2}"/>
              </a:ext>
            </a:extLst>
          </p:cNvPr>
          <p:cNvSpPr txBox="1">
            <a:spLocks/>
          </p:cNvSpPr>
          <p:nvPr/>
        </p:nvSpPr>
        <p:spPr>
          <a:xfrm>
            <a:off x="2535869" y="1163547"/>
            <a:ext cx="3544739" cy="6402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1pPr>
            <a:lvl2pPr marL="914400" marR="0" lvl="1"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2pPr>
            <a:lvl3pPr marL="1371600" marR="0" lvl="2"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3pPr>
            <a:lvl4pPr marL="1828800" marR="0" lvl="3"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4pPr>
            <a:lvl5pPr marL="2286000" marR="0" lvl="4"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5pPr>
            <a:lvl6pPr marL="2743200" marR="0" lvl="5"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6pPr>
            <a:lvl7pPr marL="3200400" marR="0" lvl="6"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7pPr>
            <a:lvl8pPr marL="3657600" marR="0" lvl="7"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8pPr>
            <a:lvl9pPr marL="4114800" marR="0" lvl="8" indent="-317500" algn="l" rtl="0">
              <a:lnSpc>
                <a:spcPct val="100000"/>
              </a:lnSpc>
              <a:spcBef>
                <a:spcPts val="1600"/>
              </a:spcBef>
              <a:spcAft>
                <a:spcPts val="1600"/>
              </a:spcAft>
              <a:buClr>
                <a:schemeClr val="lt1"/>
              </a:buClr>
              <a:buSzPts val="1400"/>
              <a:buFont typeface="Inter"/>
              <a:buChar char="■"/>
              <a:defRPr sz="1400" b="0" i="0" u="none" strike="noStrike" cap="none">
                <a:solidFill>
                  <a:schemeClr val="lt1"/>
                </a:solidFill>
                <a:latin typeface="Inter"/>
                <a:ea typeface="Inter"/>
                <a:cs typeface="Inter"/>
                <a:sym typeface="Inter"/>
              </a:defRPr>
            </a:lvl9pPr>
          </a:lstStyle>
          <a:p>
            <a:pPr marL="0" indent="0">
              <a:buFont typeface="Inter"/>
              <a:buNone/>
            </a:pPr>
            <a:r>
              <a:rPr lang="en-US" sz="1800">
                <a:latin typeface="Be Vietnam Pro Black"/>
                <a:ea typeface="Be Vietnam Pro Black"/>
                <a:cs typeface="Be Vietnam Pro Black"/>
                <a:sym typeface="Be Vietnam Pro Black"/>
              </a:rPr>
              <a:t>DATASET</a:t>
            </a:r>
          </a:p>
        </p:txBody>
      </p:sp>
      <p:sp>
        <p:nvSpPr>
          <p:cNvPr id="22" name="Google Shape;1554;p37">
            <a:extLst>
              <a:ext uri="{FF2B5EF4-FFF2-40B4-BE49-F238E27FC236}">
                <a16:creationId xmlns:a16="http://schemas.microsoft.com/office/drawing/2014/main" id="{DA71E02D-2D16-300F-F06B-7C076621396E}"/>
              </a:ext>
            </a:extLst>
          </p:cNvPr>
          <p:cNvSpPr txBox="1">
            <a:spLocks/>
          </p:cNvSpPr>
          <p:nvPr/>
        </p:nvSpPr>
        <p:spPr>
          <a:xfrm>
            <a:off x="4148032" y="1207878"/>
            <a:ext cx="2866292" cy="5385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1pPr>
            <a:lvl2pPr marL="914400" marR="0" lvl="1"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2pPr>
            <a:lvl3pPr marL="1371600" marR="0" lvl="2"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3pPr>
            <a:lvl4pPr marL="1828800" marR="0" lvl="3"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4pPr>
            <a:lvl5pPr marL="2286000" marR="0" lvl="4"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5pPr>
            <a:lvl6pPr marL="2743200" marR="0" lvl="5"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6pPr>
            <a:lvl7pPr marL="3200400" marR="0" lvl="6"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7pPr>
            <a:lvl8pPr marL="3657600" marR="0" lvl="7" indent="-317500" algn="l" rtl="0">
              <a:lnSpc>
                <a:spcPct val="100000"/>
              </a:lnSpc>
              <a:spcBef>
                <a:spcPts val="1600"/>
              </a:spcBef>
              <a:spcAft>
                <a:spcPts val="0"/>
              </a:spcAft>
              <a:buClr>
                <a:schemeClr val="lt1"/>
              </a:buClr>
              <a:buSzPts val="1400"/>
              <a:buFont typeface="Inter"/>
              <a:buChar char="○"/>
              <a:defRPr sz="1400" b="0" i="0" u="none" strike="noStrike" cap="none">
                <a:solidFill>
                  <a:schemeClr val="lt1"/>
                </a:solidFill>
                <a:latin typeface="Inter"/>
                <a:ea typeface="Inter"/>
                <a:cs typeface="Inter"/>
                <a:sym typeface="Inter"/>
              </a:defRPr>
            </a:lvl8pPr>
            <a:lvl9pPr marL="4114800" marR="0" lvl="8" indent="-317500" algn="l" rtl="0">
              <a:lnSpc>
                <a:spcPct val="100000"/>
              </a:lnSpc>
              <a:spcBef>
                <a:spcPts val="1600"/>
              </a:spcBef>
              <a:spcAft>
                <a:spcPts val="1600"/>
              </a:spcAft>
              <a:buClr>
                <a:schemeClr val="lt1"/>
              </a:buClr>
              <a:buSzPts val="1400"/>
              <a:buFont typeface="Inter"/>
              <a:buChar char="■"/>
              <a:defRPr sz="1400" b="0" i="0" u="none" strike="noStrike" cap="none">
                <a:solidFill>
                  <a:schemeClr val="lt1"/>
                </a:solidFill>
                <a:latin typeface="Inter"/>
                <a:ea typeface="Inter"/>
                <a:cs typeface="Inter"/>
                <a:sym typeface="Inter"/>
              </a:defRPr>
            </a:lvl9pPr>
          </a:lstStyle>
          <a:p>
            <a:pPr marL="0" indent="0">
              <a:buFont typeface="Inter"/>
              <a:buNone/>
            </a:pPr>
            <a:r>
              <a:rPr lang="en-US" sz="1500" b="1"/>
              <a:t>Giới thiệu dataset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33"/>
          <p:cNvSpPr txBox="1">
            <a:spLocks noGrp="1"/>
          </p:cNvSpPr>
          <p:nvPr>
            <p:ph type="title"/>
          </p:nvPr>
        </p:nvSpPr>
        <p:spPr>
          <a:xfrm>
            <a:off x="742477" y="1716038"/>
            <a:ext cx="7659045" cy="1277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DATASET</a:t>
            </a:r>
            <a:endParaRPr/>
          </a:p>
        </p:txBody>
      </p:sp>
      <p:sp>
        <p:nvSpPr>
          <p:cNvPr id="1523" name="Google Shape;1523;p33"/>
          <p:cNvSpPr txBox="1">
            <a:spLocks noGrp="1"/>
          </p:cNvSpPr>
          <p:nvPr>
            <p:ph type="title" idx="2"/>
          </p:nvPr>
        </p:nvSpPr>
        <p:spPr>
          <a:xfrm>
            <a:off x="4114800" y="521338"/>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 name="Rectangle 3">
            <a:extLst>
              <a:ext uri="{FF2B5EF4-FFF2-40B4-BE49-F238E27FC236}">
                <a16:creationId xmlns:a16="http://schemas.microsoft.com/office/drawing/2014/main" id="{B1B0ECC4-98FE-D9A6-704B-39E71F5058B1}"/>
              </a:ext>
            </a:extLst>
          </p:cNvPr>
          <p:cNvSpPr/>
          <p:nvPr/>
        </p:nvSpPr>
        <p:spPr>
          <a:xfrm>
            <a:off x="1544733" y="2964477"/>
            <a:ext cx="6228272" cy="57923"/>
          </a:xfrm>
          <a:prstGeom prst="rect">
            <a:avLst/>
          </a:prstGeom>
          <a:solidFill>
            <a:srgbClr val="2066B8"/>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8387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3E4E-847B-1608-9DB2-F2F462532CFC}"/>
              </a:ext>
            </a:extLst>
          </p:cNvPr>
          <p:cNvSpPr>
            <a:spLocks noGrp="1"/>
          </p:cNvSpPr>
          <p:nvPr>
            <p:ph type="title"/>
          </p:nvPr>
        </p:nvSpPr>
        <p:spPr>
          <a:xfrm>
            <a:off x="717750" y="186233"/>
            <a:ext cx="7708500" cy="572700"/>
          </a:xfrm>
        </p:spPr>
        <p:txBody>
          <a:bodyPr/>
          <a:lstStyle/>
          <a:p>
            <a:r>
              <a:rPr lang="en-US"/>
              <a:t>Giới thiệu dataset</a:t>
            </a:r>
          </a:p>
        </p:txBody>
      </p:sp>
      <p:sp>
        <p:nvSpPr>
          <p:cNvPr id="3" name="TextBox 2">
            <a:extLst>
              <a:ext uri="{FF2B5EF4-FFF2-40B4-BE49-F238E27FC236}">
                <a16:creationId xmlns:a16="http://schemas.microsoft.com/office/drawing/2014/main" id="{21A3D078-97DF-8E91-2B0D-936EDF752B78}"/>
              </a:ext>
            </a:extLst>
          </p:cNvPr>
          <p:cNvSpPr txBox="1"/>
          <p:nvPr/>
        </p:nvSpPr>
        <p:spPr>
          <a:xfrm>
            <a:off x="349390" y="1537294"/>
            <a:ext cx="3834421" cy="2688044"/>
          </a:xfrm>
          <a:prstGeom prst="rect">
            <a:avLst/>
          </a:prstGeom>
          <a:noFill/>
        </p:spPr>
        <p:txBody>
          <a:bodyPr wrap="square">
            <a:spAutoFit/>
          </a:bodyPr>
          <a:lstStyle/>
          <a:p>
            <a:pPr lvl="0">
              <a:lnSpc>
                <a:spcPct val="107000"/>
              </a:lnSpc>
              <a:spcBef>
                <a:spcPts val="500"/>
              </a:spcBef>
              <a:spcAft>
                <a:spcPts val="500"/>
              </a:spcAft>
            </a:pPr>
            <a:r>
              <a:rPr lang="vi-VN" sz="1600" b="1" kern="100">
                <a:latin typeface="+mj-lt"/>
                <a:cs typeface="Times New Roman" panose="02020603050405020304" pitchFamily="18" charset="0"/>
              </a:rPr>
              <a:t>+Retailer </a:t>
            </a:r>
            <a:r>
              <a:rPr lang="vi-VN" sz="1600" kern="100">
                <a:latin typeface="+mj-lt"/>
                <a:cs typeface="Times New Roman" panose="02020603050405020304" pitchFamily="18" charset="0"/>
              </a:rPr>
              <a:t>(Nhà bán lẻ)</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 Retailer ID </a:t>
            </a:r>
            <a:r>
              <a:rPr lang="vi-VN" sz="1600" kern="100">
                <a:latin typeface="+mj-lt"/>
                <a:cs typeface="Times New Roman" panose="02020603050405020304" pitchFamily="18" charset="0"/>
              </a:rPr>
              <a:t>(ID nhà bán lẻ)</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 Invoice Date </a:t>
            </a:r>
            <a:r>
              <a:rPr lang="vi-VN" sz="1600" kern="100">
                <a:latin typeface="+mj-lt"/>
                <a:cs typeface="Times New Roman" panose="02020603050405020304" pitchFamily="18" charset="0"/>
              </a:rPr>
              <a:t>(Ngày lập hóa đơn)</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+Region </a:t>
            </a:r>
            <a:r>
              <a:rPr lang="vi-VN" sz="1600" kern="100">
                <a:latin typeface="+mj-lt"/>
                <a:cs typeface="Times New Roman" panose="02020603050405020304" pitchFamily="18" charset="0"/>
              </a:rPr>
              <a:t>(Khu vực)</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+State </a:t>
            </a:r>
            <a:r>
              <a:rPr lang="vi-VN" sz="1600" kern="100">
                <a:latin typeface="+mj-lt"/>
                <a:cs typeface="Times New Roman" panose="02020603050405020304" pitchFamily="18" charset="0"/>
              </a:rPr>
              <a:t>(Bang)</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+City </a:t>
            </a:r>
            <a:r>
              <a:rPr lang="vi-VN" sz="1600" kern="100">
                <a:latin typeface="+mj-lt"/>
                <a:cs typeface="Times New Roman" panose="02020603050405020304" pitchFamily="18" charset="0"/>
              </a:rPr>
              <a:t>(Thành phố</a:t>
            </a:r>
            <a:r>
              <a:rPr lang="en-US" sz="1600" kern="100">
                <a:latin typeface="+mj-lt"/>
                <a:cs typeface="Times New Roman" panose="02020603050405020304" pitchFamily="18" charset="0"/>
              </a:rPr>
              <a:t>)</a:t>
            </a:r>
          </a:p>
          <a:p>
            <a:pPr lvl="0">
              <a:lnSpc>
                <a:spcPct val="107000"/>
              </a:lnSpc>
              <a:spcBef>
                <a:spcPts val="500"/>
              </a:spcBef>
              <a:spcAft>
                <a:spcPts val="500"/>
              </a:spcAft>
            </a:pPr>
            <a:r>
              <a:rPr lang="vi-VN" sz="1600" b="1" kern="100">
                <a:latin typeface="+mj-lt"/>
                <a:cs typeface="Times New Roman" panose="02020603050405020304" pitchFamily="18" charset="0"/>
              </a:rPr>
              <a:t>+Product </a:t>
            </a:r>
            <a:r>
              <a:rPr lang="vi-VN" sz="1600" kern="100">
                <a:latin typeface="+mj-lt"/>
                <a:cs typeface="Times New Roman" panose="02020603050405020304" pitchFamily="18" charset="0"/>
              </a:rPr>
              <a:t>(Hàng hóa)</a:t>
            </a:r>
            <a:endParaRPr lang="en-US" sz="1600" kern="100">
              <a:latin typeface="+mj-lt"/>
              <a:cs typeface="Times New Roman" panose="02020603050405020304" pitchFamily="18" charset="0"/>
            </a:endParaRPr>
          </a:p>
        </p:txBody>
      </p:sp>
      <p:sp>
        <p:nvSpPr>
          <p:cNvPr id="5" name="TextBox 4">
            <a:extLst>
              <a:ext uri="{FF2B5EF4-FFF2-40B4-BE49-F238E27FC236}">
                <a16:creationId xmlns:a16="http://schemas.microsoft.com/office/drawing/2014/main" id="{28FA30A9-D8A5-6B4A-74B8-DC19CF0CC502}"/>
              </a:ext>
            </a:extLst>
          </p:cNvPr>
          <p:cNvSpPr txBox="1"/>
          <p:nvPr/>
        </p:nvSpPr>
        <p:spPr>
          <a:xfrm>
            <a:off x="5050785" y="1601286"/>
            <a:ext cx="3834421" cy="2560060"/>
          </a:xfrm>
          <a:prstGeom prst="rect">
            <a:avLst/>
          </a:prstGeom>
          <a:noFill/>
        </p:spPr>
        <p:txBody>
          <a:bodyPr wrap="square">
            <a:spAutoFit/>
          </a:bodyPr>
          <a:lstStyle/>
          <a:p>
            <a:pPr lvl="0">
              <a:lnSpc>
                <a:spcPct val="107000"/>
              </a:lnSpc>
              <a:spcBef>
                <a:spcPts val="500"/>
              </a:spcBef>
              <a:spcAft>
                <a:spcPts val="500"/>
              </a:spcAft>
            </a:pPr>
            <a:r>
              <a:rPr lang="vi-VN" sz="1600" b="1" kern="100">
                <a:latin typeface="+mj-lt"/>
                <a:cs typeface="Times New Roman" panose="02020603050405020304" pitchFamily="18" charset="0"/>
              </a:rPr>
              <a:t>+Price per Unit </a:t>
            </a:r>
            <a:r>
              <a:rPr lang="vi-VN" sz="1600" kern="100">
                <a:latin typeface="+mj-lt"/>
                <a:cs typeface="Times New Roman" panose="02020603050405020304" pitchFamily="18" charset="0"/>
              </a:rPr>
              <a:t>(Giá trên 1 sản phẩm)</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+Units Sold </a:t>
            </a:r>
            <a:r>
              <a:rPr lang="vi-VN" sz="1600" kern="100">
                <a:latin typeface="+mj-lt"/>
                <a:cs typeface="Times New Roman" panose="02020603050405020304" pitchFamily="18" charset="0"/>
              </a:rPr>
              <a:t>(Hàng hóa đã bán)</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+Total Sales </a:t>
            </a:r>
            <a:r>
              <a:rPr lang="vi-VN" sz="1600" kern="100">
                <a:latin typeface="+mj-lt"/>
                <a:cs typeface="Times New Roman" panose="02020603050405020304" pitchFamily="18" charset="0"/>
              </a:rPr>
              <a:t>(Tổng doanh thu)</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+Operating Profit </a:t>
            </a:r>
            <a:r>
              <a:rPr lang="vi-VN" sz="1600" kern="100">
                <a:latin typeface="+mj-lt"/>
                <a:cs typeface="Times New Roman" panose="02020603050405020304" pitchFamily="18" charset="0"/>
              </a:rPr>
              <a:t>(Lợi nhuận hoạt động)</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+Operating Margin </a:t>
            </a:r>
            <a:r>
              <a:rPr lang="vi-VN" sz="1600" kern="100">
                <a:latin typeface="+mj-lt"/>
                <a:cs typeface="Times New Roman" panose="02020603050405020304" pitchFamily="18" charset="0"/>
              </a:rPr>
              <a:t>(Tỷ suất lợi nhuận hoạt động)</a:t>
            </a:r>
            <a:endParaRPr lang="en-US" sz="1600" kern="100">
              <a:latin typeface="+mj-lt"/>
              <a:cs typeface="Times New Roman" panose="02020603050405020304" pitchFamily="18" charset="0"/>
            </a:endParaRPr>
          </a:p>
          <a:p>
            <a:pPr lvl="0">
              <a:lnSpc>
                <a:spcPct val="107000"/>
              </a:lnSpc>
              <a:spcBef>
                <a:spcPts val="500"/>
              </a:spcBef>
              <a:spcAft>
                <a:spcPts val="500"/>
              </a:spcAft>
            </a:pPr>
            <a:r>
              <a:rPr lang="vi-VN" sz="1600" b="1" kern="100">
                <a:latin typeface="+mj-lt"/>
                <a:cs typeface="Times New Roman" panose="02020603050405020304" pitchFamily="18" charset="0"/>
              </a:rPr>
              <a:t>+Sales Method </a:t>
            </a:r>
            <a:r>
              <a:rPr lang="vi-VN" sz="1600" kern="100">
                <a:latin typeface="+mj-lt"/>
                <a:cs typeface="Times New Roman" panose="02020603050405020304" pitchFamily="18" charset="0"/>
              </a:rPr>
              <a:t>(Phương thức bán hàng)</a:t>
            </a:r>
          </a:p>
        </p:txBody>
      </p:sp>
      <p:sp>
        <p:nvSpPr>
          <p:cNvPr id="6" name="TextBox 5">
            <a:extLst>
              <a:ext uri="{FF2B5EF4-FFF2-40B4-BE49-F238E27FC236}">
                <a16:creationId xmlns:a16="http://schemas.microsoft.com/office/drawing/2014/main" id="{814CB34A-DD84-C732-0A9A-218A72E3CC52}"/>
              </a:ext>
            </a:extLst>
          </p:cNvPr>
          <p:cNvSpPr txBox="1"/>
          <p:nvPr/>
        </p:nvSpPr>
        <p:spPr>
          <a:xfrm>
            <a:off x="1161860" y="979221"/>
            <a:ext cx="6820279" cy="337785"/>
          </a:xfrm>
          <a:prstGeom prst="rect">
            <a:avLst/>
          </a:prstGeom>
          <a:noFill/>
        </p:spPr>
        <p:txBody>
          <a:bodyPr wrap="square">
            <a:spAutoFit/>
          </a:bodyPr>
          <a:lstStyle/>
          <a:p>
            <a:pPr lvl="0">
              <a:lnSpc>
                <a:spcPct val="107000"/>
              </a:lnSpc>
              <a:spcBef>
                <a:spcPts val="500"/>
              </a:spcBef>
              <a:spcAft>
                <a:spcPts val="500"/>
              </a:spcAft>
            </a:pPr>
            <a:r>
              <a:rPr lang="vi-VN" sz="1600" b="1" kern="100">
                <a:latin typeface="+mj-lt"/>
                <a:cs typeface="Times New Roman" panose="02020603050405020304" pitchFamily="18" charset="0"/>
              </a:rPr>
              <a:t>Adidas US Sales datasets bao gồm 9649 hàng và 13 cột với các biến như sau:</a:t>
            </a:r>
            <a:endParaRPr lang="en-US" sz="1600" b="1" kern="100">
              <a:latin typeface="+mj-lt"/>
              <a:cs typeface="Times New Roman" panose="02020603050405020304" pitchFamily="18" charset="0"/>
            </a:endParaRPr>
          </a:p>
        </p:txBody>
      </p:sp>
    </p:spTree>
    <p:extLst>
      <p:ext uri="{BB962C8B-B14F-4D97-AF65-F5344CB8AC3E}">
        <p14:creationId xmlns:p14="http://schemas.microsoft.com/office/powerpoint/2010/main" val="2718823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33"/>
          <p:cNvSpPr txBox="1">
            <a:spLocks noGrp="1"/>
          </p:cNvSpPr>
          <p:nvPr>
            <p:ph type="title"/>
          </p:nvPr>
        </p:nvSpPr>
        <p:spPr>
          <a:xfrm>
            <a:off x="941490" y="1687077"/>
            <a:ext cx="7659045" cy="1277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ADIDAS’S DASHBOARD</a:t>
            </a:r>
            <a:endParaRPr/>
          </a:p>
        </p:txBody>
      </p:sp>
      <p:sp>
        <p:nvSpPr>
          <p:cNvPr id="1523" name="Google Shape;1523;p33"/>
          <p:cNvSpPr txBox="1">
            <a:spLocks noGrp="1"/>
          </p:cNvSpPr>
          <p:nvPr>
            <p:ph type="title" idx="2"/>
          </p:nvPr>
        </p:nvSpPr>
        <p:spPr>
          <a:xfrm>
            <a:off x="4114800" y="521338"/>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 name="Rectangle 3">
            <a:extLst>
              <a:ext uri="{FF2B5EF4-FFF2-40B4-BE49-F238E27FC236}">
                <a16:creationId xmlns:a16="http://schemas.microsoft.com/office/drawing/2014/main" id="{B1B0ECC4-98FE-D9A6-704B-39E71F5058B1}"/>
              </a:ext>
            </a:extLst>
          </p:cNvPr>
          <p:cNvSpPr/>
          <p:nvPr/>
        </p:nvSpPr>
        <p:spPr>
          <a:xfrm>
            <a:off x="1544733" y="2964477"/>
            <a:ext cx="6228272" cy="57923"/>
          </a:xfrm>
          <a:prstGeom prst="rect">
            <a:avLst/>
          </a:prstGeom>
          <a:solidFill>
            <a:srgbClr val="2066B8"/>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5972DEB-568A-4EA6-0E23-D90BA0F93B37}"/>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305558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33"/>
          <p:cNvSpPr txBox="1">
            <a:spLocks noGrp="1"/>
          </p:cNvSpPr>
          <p:nvPr>
            <p:ph type="title"/>
          </p:nvPr>
        </p:nvSpPr>
        <p:spPr>
          <a:xfrm>
            <a:off x="742477" y="1687077"/>
            <a:ext cx="7659045" cy="1277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a:t>CHARTS</a:t>
            </a:r>
            <a:endParaRPr/>
          </a:p>
        </p:txBody>
      </p:sp>
      <p:sp>
        <p:nvSpPr>
          <p:cNvPr id="1523" name="Google Shape;1523;p33"/>
          <p:cNvSpPr txBox="1">
            <a:spLocks noGrp="1"/>
          </p:cNvSpPr>
          <p:nvPr>
            <p:ph type="title" idx="2"/>
          </p:nvPr>
        </p:nvSpPr>
        <p:spPr>
          <a:xfrm>
            <a:off x="4114800" y="521338"/>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 name="Rectangle 3">
            <a:extLst>
              <a:ext uri="{FF2B5EF4-FFF2-40B4-BE49-F238E27FC236}">
                <a16:creationId xmlns:a16="http://schemas.microsoft.com/office/drawing/2014/main" id="{B1B0ECC4-98FE-D9A6-704B-39E71F5058B1}"/>
              </a:ext>
            </a:extLst>
          </p:cNvPr>
          <p:cNvSpPr/>
          <p:nvPr/>
        </p:nvSpPr>
        <p:spPr>
          <a:xfrm>
            <a:off x="1544733" y="2964477"/>
            <a:ext cx="6228272" cy="57923"/>
          </a:xfrm>
          <a:prstGeom prst="rect">
            <a:avLst/>
          </a:prstGeom>
          <a:solidFill>
            <a:srgbClr val="2066B8"/>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8525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5E1A0D-45D3-A1F3-B9CA-FC79EC2B7E9A}"/>
              </a:ext>
            </a:extLst>
          </p:cNvPr>
          <p:cNvSpPr>
            <a:spLocks noGrp="1"/>
          </p:cNvSpPr>
          <p:nvPr>
            <p:ph type="title"/>
          </p:nvPr>
        </p:nvSpPr>
        <p:spPr>
          <a:xfrm>
            <a:off x="720000" y="117221"/>
            <a:ext cx="7704000" cy="572700"/>
          </a:xfrm>
        </p:spPr>
        <p:txBody>
          <a:bodyPr/>
          <a:lstStyle/>
          <a:p>
            <a:r>
              <a:rPr lang="en-US" sz="2400" err="1"/>
              <a:t>Tổng</a:t>
            </a:r>
            <a:r>
              <a:rPr lang="en-US" sz="2400"/>
              <a:t> </a:t>
            </a:r>
            <a:r>
              <a:rPr lang="en-US" sz="2400" err="1"/>
              <a:t>doanh</a:t>
            </a:r>
            <a:r>
              <a:rPr lang="en-US" sz="2400"/>
              <a:t> </a:t>
            </a:r>
            <a:r>
              <a:rPr lang="en-US" sz="2400" err="1"/>
              <a:t>thu</a:t>
            </a:r>
            <a:r>
              <a:rPr lang="en-US" sz="2400"/>
              <a:t> </a:t>
            </a:r>
            <a:r>
              <a:rPr lang="en-US" sz="2400" err="1"/>
              <a:t>theo</a:t>
            </a:r>
            <a:r>
              <a:rPr lang="en-US" sz="2400"/>
              <a:t> </a:t>
            </a:r>
            <a:r>
              <a:rPr lang="en-US" sz="2400" err="1"/>
              <a:t>Năm</a:t>
            </a:r>
            <a:endParaRPr lang="en-US" sz="2400"/>
          </a:p>
        </p:txBody>
      </p:sp>
      <p:pic>
        <p:nvPicPr>
          <p:cNvPr id="3" name="Picture 2" descr="A graph with numbers and a bar&#10;&#10;Description automatically generated">
            <a:extLst>
              <a:ext uri="{FF2B5EF4-FFF2-40B4-BE49-F238E27FC236}">
                <a16:creationId xmlns:a16="http://schemas.microsoft.com/office/drawing/2014/main" id="{6DF7CBA3-A3CF-A7B9-5005-214F972EC830}"/>
              </a:ext>
            </a:extLst>
          </p:cNvPr>
          <p:cNvPicPr>
            <a:picLocks noChangeAspect="1"/>
          </p:cNvPicPr>
          <p:nvPr/>
        </p:nvPicPr>
        <p:blipFill>
          <a:blip r:embed="rId2"/>
          <a:stretch>
            <a:fillRect/>
          </a:stretch>
        </p:blipFill>
        <p:spPr>
          <a:xfrm>
            <a:off x="1364713" y="689915"/>
            <a:ext cx="6006676" cy="3744293"/>
          </a:xfrm>
          <a:prstGeom prst="rect">
            <a:avLst/>
          </a:prstGeom>
        </p:spPr>
      </p:pic>
      <p:grpSp>
        <p:nvGrpSpPr>
          <p:cNvPr id="5" name="Google Shape;5581;p59">
            <a:extLst>
              <a:ext uri="{FF2B5EF4-FFF2-40B4-BE49-F238E27FC236}">
                <a16:creationId xmlns:a16="http://schemas.microsoft.com/office/drawing/2014/main" id="{094C1B71-12FF-7297-56EA-B64F22504687}"/>
              </a:ext>
            </a:extLst>
          </p:cNvPr>
          <p:cNvGrpSpPr/>
          <p:nvPr/>
        </p:nvGrpSpPr>
        <p:grpSpPr>
          <a:xfrm>
            <a:off x="1793860" y="117217"/>
            <a:ext cx="640247" cy="572698"/>
            <a:chOff x="6598259" y="2078634"/>
            <a:chExt cx="868881" cy="684240"/>
          </a:xfrm>
        </p:grpSpPr>
        <p:sp>
          <p:nvSpPr>
            <p:cNvPr id="7" name="Google Shape;5582;p59">
              <a:extLst>
                <a:ext uri="{FF2B5EF4-FFF2-40B4-BE49-F238E27FC236}">
                  <a16:creationId xmlns:a16="http://schemas.microsoft.com/office/drawing/2014/main" id="{6ABBEC3A-FDFC-3E76-D88E-09A8D6860236}"/>
                </a:ext>
              </a:extLst>
            </p:cNvPr>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583;p59">
              <a:extLst>
                <a:ext uri="{FF2B5EF4-FFF2-40B4-BE49-F238E27FC236}">
                  <a16:creationId xmlns:a16="http://schemas.microsoft.com/office/drawing/2014/main" id="{F5B576ED-2AC7-2212-DF82-B3AF2CD8AB02}"/>
                </a:ext>
              </a:extLst>
            </p:cNvPr>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84;p59">
              <a:extLst>
                <a:ext uri="{FF2B5EF4-FFF2-40B4-BE49-F238E27FC236}">
                  <a16:creationId xmlns:a16="http://schemas.microsoft.com/office/drawing/2014/main" id="{9AD3DFED-6E2A-DEDA-30DE-688BDA76816C}"/>
                </a:ext>
              </a:extLst>
            </p:cNvPr>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85;p59">
              <a:extLst>
                <a:ext uri="{FF2B5EF4-FFF2-40B4-BE49-F238E27FC236}">
                  <a16:creationId xmlns:a16="http://schemas.microsoft.com/office/drawing/2014/main" id="{849BB25D-5215-FFF6-41E0-DA68679D8DF4}"/>
                </a:ext>
              </a:extLst>
            </p:cNvPr>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86;p59">
              <a:extLst>
                <a:ext uri="{FF2B5EF4-FFF2-40B4-BE49-F238E27FC236}">
                  <a16:creationId xmlns:a16="http://schemas.microsoft.com/office/drawing/2014/main" id="{9C90223B-B9B6-CB6D-697E-2EF2FB1D7E29}"/>
                </a:ext>
              </a:extLst>
            </p:cNvPr>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87;p59">
              <a:extLst>
                <a:ext uri="{FF2B5EF4-FFF2-40B4-BE49-F238E27FC236}">
                  <a16:creationId xmlns:a16="http://schemas.microsoft.com/office/drawing/2014/main" id="{38FEED5E-6FC8-DC79-4434-27C7F5A5E942}"/>
                </a:ext>
              </a:extLst>
            </p:cNvPr>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5588;p59">
              <a:extLst>
                <a:ext uri="{FF2B5EF4-FFF2-40B4-BE49-F238E27FC236}">
                  <a16:creationId xmlns:a16="http://schemas.microsoft.com/office/drawing/2014/main" id="{8C5F6027-82A2-EF23-C56C-D730719EFE2F}"/>
                </a:ext>
              </a:extLst>
            </p:cNvPr>
            <p:cNvGrpSpPr/>
            <p:nvPr/>
          </p:nvGrpSpPr>
          <p:grpSpPr>
            <a:xfrm>
              <a:off x="6808175" y="2078634"/>
              <a:ext cx="452229" cy="684240"/>
              <a:chOff x="6808175" y="2078634"/>
              <a:chExt cx="452229" cy="684240"/>
            </a:xfrm>
          </p:grpSpPr>
          <p:sp>
            <p:nvSpPr>
              <p:cNvPr id="14" name="Google Shape;5589;p59">
                <a:extLst>
                  <a:ext uri="{FF2B5EF4-FFF2-40B4-BE49-F238E27FC236}">
                    <a16:creationId xmlns:a16="http://schemas.microsoft.com/office/drawing/2014/main" id="{734564EF-9C82-4E89-144B-89069064A58B}"/>
                  </a:ext>
                </a:extLst>
              </p:cNvPr>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90;p59">
                <a:extLst>
                  <a:ext uri="{FF2B5EF4-FFF2-40B4-BE49-F238E27FC236}">
                    <a16:creationId xmlns:a16="http://schemas.microsoft.com/office/drawing/2014/main" id="{A08D5F68-2CD4-9E1C-4844-051DE5F22992}"/>
                  </a:ext>
                </a:extLst>
              </p:cNvPr>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91;p59">
                <a:extLst>
                  <a:ext uri="{FF2B5EF4-FFF2-40B4-BE49-F238E27FC236}">
                    <a16:creationId xmlns:a16="http://schemas.microsoft.com/office/drawing/2014/main" id="{EC0A6B3D-40E1-616A-5957-A1BF3305A6E2}"/>
                  </a:ext>
                </a:extLst>
              </p:cNvPr>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92;p59">
                <a:extLst>
                  <a:ext uri="{FF2B5EF4-FFF2-40B4-BE49-F238E27FC236}">
                    <a16:creationId xmlns:a16="http://schemas.microsoft.com/office/drawing/2014/main" id="{7E7862A2-630B-A436-2D36-76F4BA7BB39D}"/>
                  </a:ext>
                </a:extLst>
              </p:cNvPr>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93;p59">
                <a:extLst>
                  <a:ext uri="{FF2B5EF4-FFF2-40B4-BE49-F238E27FC236}">
                    <a16:creationId xmlns:a16="http://schemas.microsoft.com/office/drawing/2014/main" id="{FF3AB5CF-172F-9E72-6F2B-1DCC2C5825BC}"/>
                  </a:ext>
                </a:extLst>
              </p:cNvPr>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94;p59">
                <a:extLst>
                  <a:ext uri="{FF2B5EF4-FFF2-40B4-BE49-F238E27FC236}">
                    <a16:creationId xmlns:a16="http://schemas.microsoft.com/office/drawing/2014/main" id="{D5055B56-C2C6-AA36-4717-AD3907A493DB}"/>
                  </a:ext>
                </a:extLst>
              </p:cNvPr>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5595;p59">
                <a:extLst>
                  <a:ext uri="{FF2B5EF4-FFF2-40B4-BE49-F238E27FC236}">
                    <a16:creationId xmlns:a16="http://schemas.microsoft.com/office/drawing/2014/main" id="{15FC9159-5BB3-F597-DBB2-615CEA17CD4A}"/>
                  </a:ext>
                </a:extLst>
              </p:cNvPr>
              <p:cNvGrpSpPr/>
              <p:nvPr/>
            </p:nvGrpSpPr>
            <p:grpSpPr>
              <a:xfrm>
                <a:off x="6821586" y="2078634"/>
                <a:ext cx="426871" cy="684240"/>
                <a:chOff x="6821586" y="2078634"/>
                <a:chExt cx="426871" cy="684240"/>
              </a:xfrm>
            </p:grpSpPr>
            <p:grpSp>
              <p:nvGrpSpPr>
                <p:cNvPr id="21" name="Google Shape;5596;p59">
                  <a:extLst>
                    <a:ext uri="{FF2B5EF4-FFF2-40B4-BE49-F238E27FC236}">
                      <a16:creationId xmlns:a16="http://schemas.microsoft.com/office/drawing/2014/main" id="{200EAEF8-E4A8-805A-EDB0-9795DBFE8695}"/>
                    </a:ext>
                  </a:extLst>
                </p:cNvPr>
                <p:cNvGrpSpPr/>
                <p:nvPr/>
              </p:nvGrpSpPr>
              <p:grpSpPr>
                <a:xfrm>
                  <a:off x="6821586" y="2078634"/>
                  <a:ext cx="426871" cy="684240"/>
                  <a:chOff x="6821586" y="2078634"/>
                  <a:chExt cx="426871" cy="684240"/>
                </a:xfrm>
              </p:grpSpPr>
              <p:sp>
                <p:nvSpPr>
                  <p:cNvPr id="28" name="Google Shape;5597;p59">
                    <a:extLst>
                      <a:ext uri="{FF2B5EF4-FFF2-40B4-BE49-F238E27FC236}">
                        <a16:creationId xmlns:a16="http://schemas.microsoft.com/office/drawing/2014/main" id="{3285D2D3-F72A-47F7-3A09-F48D46B41129}"/>
                      </a:ext>
                    </a:extLst>
                  </p:cNvPr>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598;p59">
                    <a:extLst>
                      <a:ext uri="{FF2B5EF4-FFF2-40B4-BE49-F238E27FC236}">
                        <a16:creationId xmlns:a16="http://schemas.microsoft.com/office/drawing/2014/main" id="{BFCCE0DD-A0D9-A710-2E66-752B97CFC77B}"/>
                      </a:ext>
                    </a:extLst>
                  </p:cNvPr>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599;p59">
                    <a:extLst>
                      <a:ext uri="{FF2B5EF4-FFF2-40B4-BE49-F238E27FC236}">
                        <a16:creationId xmlns:a16="http://schemas.microsoft.com/office/drawing/2014/main" id="{39C8EE7F-DEC8-64AB-7EA3-57E35B459FC7}"/>
                      </a:ext>
                    </a:extLst>
                  </p:cNvPr>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00;p59">
                    <a:extLst>
                      <a:ext uri="{FF2B5EF4-FFF2-40B4-BE49-F238E27FC236}">
                        <a16:creationId xmlns:a16="http://schemas.microsoft.com/office/drawing/2014/main" id="{0374B8CC-AAAC-5D3D-C675-6CE3352E1D79}"/>
                      </a:ext>
                    </a:extLst>
                  </p:cNvPr>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01;p59">
                    <a:extLst>
                      <a:ext uri="{FF2B5EF4-FFF2-40B4-BE49-F238E27FC236}">
                        <a16:creationId xmlns:a16="http://schemas.microsoft.com/office/drawing/2014/main" id="{10D7F91B-0E4B-4491-BEA8-CC0835AF66B0}"/>
                      </a:ext>
                    </a:extLst>
                  </p:cNvPr>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02;p59">
                    <a:extLst>
                      <a:ext uri="{FF2B5EF4-FFF2-40B4-BE49-F238E27FC236}">
                        <a16:creationId xmlns:a16="http://schemas.microsoft.com/office/drawing/2014/main" id="{AB550289-F7CD-F1AA-83B9-F7E1BF430EE8}"/>
                      </a:ext>
                    </a:extLst>
                  </p:cNvPr>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603;p59">
                    <a:extLst>
                      <a:ext uri="{FF2B5EF4-FFF2-40B4-BE49-F238E27FC236}">
                        <a16:creationId xmlns:a16="http://schemas.microsoft.com/office/drawing/2014/main" id="{F95CD1E8-E7D7-71A7-F4FA-8C412CA2774D}"/>
                      </a:ext>
                    </a:extLst>
                  </p:cNvPr>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604;p59">
                    <a:extLst>
                      <a:ext uri="{FF2B5EF4-FFF2-40B4-BE49-F238E27FC236}">
                        <a16:creationId xmlns:a16="http://schemas.microsoft.com/office/drawing/2014/main" id="{A9C36474-933D-B77E-E0D6-AC568A62367E}"/>
                      </a:ext>
                    </a:extLst>
                  </p:cNvPr>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605;p59">
                    <a:extLst>
                      <a:ext uri="{FF2B5EF4-FFF2-40B4-BE49-F238E27FC236}">
                        <a16:creationId xmlns:a16="http://schemas.microsoft.com/office/drawing/2014/main" id="{71003619-B345-C5F3-CE7A-4D8C784E860B}"/>
                      </a:ext>
                    </a:extLst>
                  </p:cNvPr>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606;p59">
                    <a:extLst>
                      <a:ext uri="{FF2B5EF4-FFF2-40B4-BE49-F238E27FC236}">
                        <a16:creationId xmlns:a16="http://schemas.microsoft.com/office/drawing/2014/main" id="{F3A490F6-0180-7D56-9CD6-C91DB1E61F53}"/>
                      </a:ext>
                    </a:extLst>
                  </p:cNvPr>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607;p59">
                    <a:extLst>
                      <a:ext uri="{FF2B5EF4-FFF2-40B4-BE49-F238E27FC236}">
                        <a16:creationId xmlns:a16="http://schemas.microsoft.com/office/drawing/2014/main" id="{5CDBFA1F-A3B0-3DC8-BFCA-EE0811C7AB36}"/>
                      </a:ext>
                    </a:extLst>
                  </p:cNvPr>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608;p59">
                    <a:extLst>
                      <a:ext uri="{FF2B5EF4-FFF2-40B4-BE49-F238E27FC236}">
                        <a16:creationId xmlns:a16="http://schemas.microsoft.com/office/drawing/2014/main" id="{FF3F5520-E89C-AC5D-6B0D-3E4E799A9EE8}"/>
                      </a:ext>
                    </a:extLst>
                  </p:cNvPr>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609;p59">
                    <a:extLst>
                      <a:ext uri="{FF2B5EF4-FFF2-40B4-BE49-F238E27FC236}">
                        <a16:creationId xmlns:a16="http://schemas.microsoft.com/office/drawing/2014/main" id="{DF0D2950-8576-5862-AF1E-B55A5063B2F3}"/>
                      </a:ext>
                    </a:extLst>
                  </p:cNvPr>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610;p59">
                    <a:extLst>
                      <a:ext uri="{FF2B5EF4-FFF2-40B4-BE49-F238E27FC236}">
                        <a16:creationId xmlns:a16="http://schemas.microsoft.com/office/drawing/2014/main" id="{B950018C-0911-FBAB-C6DB-8130FC52C3EC}"/>
                      </a:ext>
                    </a:extLst>
                  </p:cNvPr>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611;p59">
                    <a:extLst>
                      <a:ext uri="{FF2B5EF4-FFF2-40B4-BE49-F238E27FC236}">
                        <a16:creationId xmlns:a16="http://schemas.microsoft.com/office/drawing/2014/main" id="{2B0DA84F-2B62-797C-293C-51D6FCB5F12D}"/>
                      </a:ext>
                    </a:extLst>
                  </p:cNvPr>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612;p59">
                    <a:extLst>
                      <a:ext uri="{FF2B5EF4-FFF2-40B4-BE49-F238E27FC236}">
                        <a16:creationId xmlns:a16="http://schemas.microsoft.com/office/drawing/2014/main" id="{5C701076-D6D4-3F03-D82D-3C131F08935D}"/>
                      </a:ext>
                    </a:extLst>
                  </p:cNvPr>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613;p59">
                    <a:extLst>
                      <a:ext uri="{FF2B5EF4-FFF2-40B4-BE49-F238E27FC236}">
                        <a16:creationId xmlns:a16="http://schemas.microsoft.com/office/drawing/2014/main" id="{3B6F8CE7-57A5-B44F-1E3D-6EECDAD738F2}"/>
                      </a:ext>
                    </a:extLst>
                  </p:cNvPr>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614;p59">
                    <a:extLst>
                      <a:ext uri="{FF2B5EF4-FFF2-40B4-BE49-F238E27FC236}">
                        <a16:creationId xmlns:a16="http://schemas.microsoft.com/office/drawing/2014/main" id="{A0E0A5A4-56CD-0351-CADC-92AB57D753E1}"/>
                      </a:ext>
                    </a:extLst>
                  </p:cNvPr>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615;p59">
                    <a:extLst>
                      <a:ext uri="{FF2B5EF4-FFF2-40B4-BE49-F238E27FC236}">
                        <a16:creationId xmlns:a16="http://schemas.microsoft.com/office/drawing/2014/main" id="{A7671581-E07C-7307-22F4-19288EFF0B75}"/>
                      </a:ext>
                    </a:extLst>
                  </p:cNvPr>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5616;p59">
                  <a:extLst>
                    <a:ext uri="{FF2B5EF4-FFF2-40B4-BE49-F238E27FC236}">
                      <a16:creationId xmlns:a16="http://schemas.microsoft.com/office/drawing/2014/main" id="{93A2D6F9-80F9-B944-A006-C021D37B46E6}"/>
                    </a:ext>
                  </a:extLst>
                </p:cNvPr>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17;p59">
                  <a:extLst>
                    <a:ext uri="{FF2B5EF4-FFF2-40B4-BE49-F238E27FC236}">
                      <a16:creationId xmlns:a16="http://schemas.microsoft.com/office/drawing/2014/main" id="{B4A898CE-5A00-F818-F376-F7D225E3990A}"/>
                    </a:ext>
                  </a:extLst>
                </p:cNvPr>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18;p59">
                  <a:extLst>
                    <a:ext uri="{FF2B5EF4-FFF2-40B4-BE49-F238E27FC236}">
                      <a16:creationId xmlns:a16="http://schemas.microsoft.com/office/drawing/2014/main" id="{86D1A955-D9C2-AE3D-DADD-03DCE533E984}"/>
                    </a:ext>
                  </a:extLst>
                </p:cNvPr>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9;p59">
                  <a:extLst>
                    <a:ext uri="{FF2B5EF4-FFF2-40B4-BE49-F238E27FC236}">
                      <a16:creationId xmlns:a16="http://schemas.microsoft.com/office/drawing/2014/main" id="{C6DC1D50-A38A-B71E-6D43-3DD8D706AC53}"/>
                    </a:ext>
                  </a:extLst>
                </p:cNvPr>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20;p59">
                  <a:extLst>
                    <a:ext uri="{FF2B5EF4-FFF2-40B4-BE49-F238E27FC236}">
                      <a16:creationId xmlns:a16="http://schemas.microsoft.com/office/drawing/2014/main" id="{CD918D59-5FF6-76E5-A36D-3FD4498F92D3}"/>
                    </a:ext>
                  </a:extLst>
                </p:cNvPr>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21;p59">
                  <a:extLst>
                    <a:ext uri="{FF2B5EF4-FFF2-40B4-BE49-F238E27FC236}">
                      <a16:creationId xmlns:a16="http://schemas.microsoft.com/office/drawing/2014/main" id="{B025254E-A73D-1FAD-B1C6-913EAFF1552A}"/>
                    </a:ext>
                  </a:extLst>
                </p:cNvPr>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48" name="Google Shape;2311;p54">
            <a:extLst>
              <a:ext uri="{FF2B5EF4-FFF2-40B4-BE49-F238E27FC236}">
                <a16:creationId xmlns:a16="http://schemas.microsoft.com/office/drawing/2014/main" id="{BFC1052C-E000-4B45-B63E-DBFA8024089A}"/>
              </a:ext>
            </a:extLst>
          </p:cNvPr>
          <p:cNvPicPr preferRelativeResize="0"/>
          <p:nvPr/>
        </p:nvPicPr>
        <p:blipFill rotWithShape="1">
          <a:blip r:embed="rId3">
            <a:alphaModFix/>
          </a:blip>
          <a:srcRect t="9256" b="9256"/>
          <a:stretch/>
        </p:blipFill>
        <p:spPr>
          <a:xfrm>
            <a:off x="7800552" y="3709725"/>
            <a:ext cx="1372475" cy="1118390"/>
          </a:xfrm>
          <a:prstGeom prst="rect">
            <a:avLst/>
          </a:prstGeom>
          <a:noFill/>
          <a:ln>
            <a:noFill/>
          </a:ln>
        </p:spPr>
      </p:pic>
    </p:spTree>
    <p:extLst>
      <p:ext uri="{BB962C8B-B14F-4D97-AF65-F5344CB8AC3E}">
        <p14:creationId xmlns:p14="http://schemas.microsoft.com/office/powerpoint/2010/main" val="3839693710"/>
      </p:ext>
    </p:extLst>
  </p:cSld>
  <p:clrMapOvr>
    <a:masterClrMapping/>
  </p:clrMapOvr>
</p:sld>
</file>

<file path=ppt/theme/theme1.xml><?xml version="1.0" encoding="utf-8"?>
<a:theme xmlns:a="http://schemas.openxmlformats.org/drawingml/2006/main" name="Medical Conference Style Presentation by Slidesgo">
  <a:themeElements>
    <a:clrScheme name="Simple Light">
      <a:dk1>
        <a:srgbClr val="2066B8"/>
      </a:dk1>
      <a:lt1>
        <a:srgbClr val="000000"/>
      </a:lt1>
      <a:dk2>
        <a:srgbClr val="FFFFFF"/>
      </a:dk2>
      <a:lt2>
        <a:srgbClr val="11437E"/>
      </a:lt2>
      <a:accent1>
        <a:srgbClr val="4D8EE0"/>
      </a:accent1>
      <a:accent2>
        <a:srgbClr val="E2E2E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TotalTime>
  <Words>1124</Words>
  <Application>Microsoft Office PowerPoint</Application>
  <PresentationFormat>On-screen Show (16:9)</PresentationFormat>
  <Paragraphs>127</Paragraphs>
  <Slides>28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Inter</vt:lpstr>
      <vt:lpstr>Symbol</vt:lpstr>
      <vt:lpstr>Times New Roman</vt:lpstr>
      <vt:lpstr>Be Vietnam Pro Black</vt:lpstr>
      <vt:lpstr>Courier New</vt:lpstr>
      <vt:lpstr>Raleway</vt:lpstr>
      <vt:lpstr>Calibri</vt:lpstr>
      <vt:lpstr>Arial</vt:lpstr>
      <vt:lpstr>Medical Conference Style Presentation by Slidesgo</vt:lpstr>
      <vt:lpstr>PHÂN TÍCH TÌNH HÌNH KINH DOANH ADIDAS 2020-2021 </vt:lpstr>
      <vt:lpstr>DANH SÁCH THÀNH VIÊN</vt:lpstr>
      <vt:lpstr>TIMELINE</vt:lpstr>
      <vt:lpstr>DATASET</vt:lpstr>
      <vt:lpstr>Giới thiệu dataset</vt:lpstr>
      <vt:lpstr>ADIDAS’S DASHBOARD</vt:lpstr>
      <vt:lpstr>PowerPoint Presentation</vt:lpstr>
      <vt:lpstr>CHARTS</vt:lpstr>
      <vt:lpstr>Tổng doanh thu theo Năm</vt:lpstr>
      <vt:lpstr>Tổng doanh thu theo Năm</vt:lpstr>
      <vt:lpstr>Tổng doanh thu theo Tháng và Năm</vt:lpstr>
      <vt:lpstr>PowerPoint Presentation</vt:lpstr>
      <vt:lpstr>Tổng doanh thu theo Mùa và Năm</vt:lpstr>
      <vt:lpstr>PowerPoint Presentation</vt:lpstr>
      <vt:lpstr>Lợi nhuận hoạt động theo nhà bán lẻ</vt:lpstr>
      <vt:lpstr>Lợi nhuận hoạt động theo nhà bán lẻ</vt:lpstr>
      <vt:lpstr>Tổng doanh thu theo Giới tính</vt:lpstr>
      <vt:lpstr>Tổng doanh thu theo Giới tính</vt:lpstr>
      <vt:lpstr>Tổng doanh thu theo danh mục sản phẩm</vt:lpstr>
      <vt:lpstr>Tổng doanh thu theo danh mục sản phẩm</vt:lpstr>
      <vt:lpstr>Tổng số lượng sản phẩm bán ra theo danh mục sản phẩm</vt:lpstr>
      <vt:lpstr>Tổng số lượng sản phẩm bán ra theo danh mục sản phẩm</vt:lpstr>
      <vt:lpstr>Tổng doanh thu theo Phương thức bán hàng</vt:lpstr>
      <vt:lpstr>PowerPoint Presentation</vt:lpstr>
      <vt:lpstr>CONCLUSIONS</vt:lpstr>
      <vt:lpstr>Tổng Kết</vt:lpstr>
      <vt:lpstr>Đề xuất kế hoạch tăng trưởng và tối ưu hóa kinh doanh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TÌNH HÌNH KINH DOANH ADIDAS 2020-2021</dc:title>
  <dc:creator>Admin</dc:creator>
  <cp:lastModifiedBy>Nam Hoàng</cp:lastModifiedBy>
  <cp:revision>5</cp:revision>
  <dcterms:modified xsi:type="dcterms:W3CDTF">2024-06-27T18:09:36Z</dcterms:modified>
</cp:coreProperties>
</file>